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3" r:id="rId8"/>
    <p:sldId id="262" r:id="rId9"/>
    <p:sldId id="264" r:id="rId10"/>
    <p:sldId id="265" r:id="rId11"/>
    <p:sldId id="269" r:id="rId12"/>
    <p:sldId id="270" r:id="rId13"/>
    <p:sldId id="271" r:id="rId14"/>
    <p:sldId id="275" r:id="rId15"/>
    <p:sldId id="272" r:id="rId16"/>
    <p:sldId id="273" r:id="rId17"/>
    <p:sldId id="274" r:id="rId18"/>
    <p:sldId id="276" r:id="rId19"/>
    <p:sldId id="277" r:id="rId20"/>
    <p:sldId id="266" r:id="rId21"/>
    <p:sldId id="268" r:id="rId22"/>
    <p:sldId id="267"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12"/>
    <p:restoredTop sz="94694"/>
  </p:normalViewPr>
  <p:slideViewPr>
    <p:cSldViewPr snapToGrid="0" snapToObjects="1">
      <p:cViewPr varScale="1">
        <p:scale>
          <a:sx n="121" d="100"/>
          <a:sy n="121"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Lonehee/Documents/2020-21/undervisningsmilj&#248;vurdering/svarskem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Lonehee/Documents/UNDEFVISNINGSMILJ&#216;/UVM%202022/svarskem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Users/Lonehee/Documents/UNDEFVISNINGSMILJ&#216;/UVM%202022/svarskem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Lonehee/Documents/UNDEFVISNINGSMILJ&#216;/UVM%202022/svarskem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Lonehee/Documents/UNDEFVISNINGSMILJ&#216;/UVM%202022/svarskem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Lonehee/Documents/UNDEFVISNINGSMILJ&#216;/UVM%202022/svarskem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Lonehee/Documents/UNDEFVISNINGSMILJ&#216;/UVM%202022/svarskem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Lonehee/Documents/UNDEFVISNINGSMILJ&#216;/UVM%202022/svarskem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Lonehee/Library/Mobile%20Documents/com~apple~CloudDocs/Documents/UNDEFVISNINGSMILJ&#216;/UVM%202024/svarskem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KØN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ALDER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4D6E-A64F-84F2-E842CDA9FFEE}"/>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4D6E-A64F-84F2-E842CDA9FFE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D6E-A64F-84F2-E842CDA9FFEE}"/>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4D6E-A64F-84F2-E842CDA9FFEE}"/>
              </c:ext>
            </c:extLst>
          </c:dPt>
          <c:cat>
            <c:strRef>
              <c:f>'Ark1'!$C$10:$C$13</c:f>
              <c:strCache>
                <c:ptCount val="4"/>
                <c:pt idx="0">
                  <c:v>16år</c:v>
                </c:pt>
                <c:pt idx="1">
                  <c:v>17år</c:v>
                </c:pt>
                <c:pt idx="2">
                  <c:v>18år</c:v>
                </c:pt>
                <c:pt idx="3">
                  <c:v>19år</c:v>
                </c:pt>
              </c:strCache>
            </c:strRef>
          </c:cat>
          <c:val>
            <c:numRef>
              <c:f>'Ark1'!$D$10:$D$13</c:f>
              <c:numCache>
                <c:formatCode>General</c:formatCode>
                <c:ptCount val="4"/>
                <c:pt idx="0">
                  <c:v>4</c:v>
                </c:pt>
                <c:pt idx="1">
                  <c:v>18</c:v>
                </c:pt>
                <c:pt idx="2">
                  <c:v>9</c:v>
                </c:pt>
                <c:pt idx="3">
                  <c:v>4</c:v>
                </c:pt>
              </c:numCache>
            </c:numRef>
          </c:val>
          <c:extLst>
            <c:ext xmlns:c16="http://schemas.microsoft.com/office/drawing/2014/chart" uri="{C3380CC4-5D6E-409C-BE32-E72D297353CC}">
              <c16:uniqueId val="{00000008-4D6E-A64F-84F2-E842CDA9FF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SAMLET VURDERING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6E53-1A46-A80B-489C6E92D3BA}"/>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6E53-1A46-A80B-489C6E92D3BA}"/>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6E53-1A46-A80B-489C6E92D3BA}"/>
              </c:ext>
            </c:extLst>
          </c:dPt>
          <c:dPt>
            <c:idx val="3"/>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7-6E53-1A46-A80B-489C6E92D3BA}"/>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6E53-1A46-A80B-489C6E92D3BA}"/>
              </c:ext>
            </c:extLst>
          </c:dPt>
          <c:cat>
            <c:strRef>
              <c:f>'Ark1'!$C$16:$C$20</c:f>
              <c:strCache>
                <c:ptCount val="5"/>
                <c:pt idx="0">
                  <c:v>særdeles godt</c:v>
                </c:pt>
                <c:pt idx="1">
                  <c:v>godt</c:v>
                </c:pt>
                <c:pt idx="2">
                  <c:v>middel</c:v>
                </c:pt>
                <c:pt idx="3">
                  <c:v>dårligt</c:v>
                </c:pt>
                <c:pt idx="4">
                  <c:v>meget dårligt</c:v>
                </c:pt>
              </c:strCache>
            </c:strRef>
          </c:cat>
          <c:val>
            <c:numRef>
              <c:f>'Ark1'!$D$16:$D$20</c:f>
              <c:numCache>
                <c:formatCode>General</c:formatCode>
                <c:ptCount val="5"/>
                <c:pt idx="0">
                  <c:v>22</c:v>
                </c:pt>
                <c:pt idx="1">
                  <c:v>13</c:v>
                </c:pt>
                <c:pt idx="2">
                  <c:v>0</c:v>
                </c:pt>
                <c:pt idx="3">
                  <c:v>0</c:v>
                </c:pt>
                <c:pt idx="4">
                  <c:v>0</c:v>
                </c:pt>
              </c:numCache>
            </c:numRef>
          </c:val>
          <c:extLst>
            <c:ext xmlns:c16="http://schemas.microsoft.com/office/drawing/2014/chart" uri="{C3380CC4-5D6E-409C-BE32-E72D297353CC}">
              <c16:uniqueId val="{0000000A-6E53-1A46-A80B-489C6E92D3B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KLARER SIG FAGLIGT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9E83-8646-BBD9-89A7C309B5D1}"/>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9E83-8646-BBD9-89A7C309B5D1}"/>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9E83-8646-BBD9-89A7C309B5D1}"/>
              </c:ext>
            </c:extLst>
          </c:dPt>
          <c:cat>
            <c:strRef>
              <c:f>'Ark1'!$C$23:$C$25</c:f>
              <c:strCache>
                <c:ptCount val="3"/>
                <c:pt idx="0">
                  <c:v>bedst</c:v>
                </c:pt>
                <c:pt idx="1">
                  <c:v>få bedre</c:v>
                </c:pt>
                <c:pt idx="2">
                  <c:v>mange bedre</c:v>
                </c:pt>
              </c:strCache>
            </c:strRef>
          </c:cat>
          <c:val>
            <c:numRef>
              <c:f>'Ark1'!$D$23:$D$25</c:f>
              <c:numCache>
                <c:formatCode>General</c:formatCode>
                <c:ptCount val="3"/>
                <c:pt idx="0">
                  <c:v>7</c:v>
                </c:pt>
                <c:pt idx="1">
                  <c:v>21</c:v>
                </c:pt>
                <c:pt idx="2">
                  <c:v>7</c:v>
                </c:pt>
              </c:numCache>
            </c:numRef>
          </c:val>
          <c:extLst>
            <c:ext xmlns:c16="http://schemas.microsoft.com/office/drawing/2014/chart" uri="{C3380CC4-5D6E-409C-BE32-E72D297353CC}">
              <c16:uniqueId val="{00000006-9E83-8646-BBD9-89A7C309B5D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UNDERVISNINGS FALIGE NIVEAU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9D65-F945-801C-E9144BA1DFDC}"/>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9D65-F945-801C-E9144BA1DFD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9D65-F945-801C-E9144BA1DFDC}"/>
              </c:ext>
            </c:extLst>
          </c:dPt>
          <c:dPt>
            <c:idx val="3"/>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7-9D65-F945-801C-E9144BA1DFDC}"/>
              </c:ext>
            </c:extLst>
          </c:dPt>
          <c:cat>
            <c:strRef>
              <c:f>'Ark1'!$C$28:$C$31</c:f>
              <c:strCache>
                <c:ptCount val="4"/>
                <c:pt idx="0">
                  <c:v>for svært</c:v>
                </c:pt>
                <c:pt idx="1">
                  <c:v>svært</c:v>
                </c:pt>
                <c:pt idx="2">
                  <c:v>passende</c:v>
                </c:pt>
                <c:pt idx="3">
                  <c:v>for let</c:v>
                </c:pt>
              </c:strCache>
            </c:strRef>
          </c:cat>
          <c:val>
            <c:numRef>
              <c:f>'Ark1'!$D$28:$D$31</c:f>
              <c:numCache>
                <c:formatCode>General</c:formatCode>
                <c:ptCount val="4"/>
                <c:pt idx="0">
                  <c:v>0</c:v>
                </c:pt>
                <c:pt idx="1">
                  <c:v>4</c:v>
                </c:pt>
                <c:pt idx="2">
                  <c:v>28</c:v>
                </c:pt>
                <c:pt idx="3">
                  <c:v>3</c:v>
                </c:pt>
              </c:numCache>
            </c:numRef>
          </c:val>
          <c:extLst>
            <c:ext xmlns:c16="http://schemas.microsoft.com/office/drawing/2014/chart" uri="{C3380CC4-5D6E-409C-BE32-E72D297353CC}">
              <c16:uniqueId val="{00000008-9D65-F945-801C-E9144BA1DFD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DROPPE UD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1-C743-AB44-808C-EB17FA8AE8E6}"/>
              </c:ext>
            </c:extLst>
          </c:dPt>
          <c:dPt>
            <c:idx val="1"/>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3-C743-AB44-808C-EB17FA8AE8E6}"/>
              </c:ext>
            </c:extLst>
          </c:dPt>
          <c:cat>
            <c:strRef>
              <c:f>'Ark1'!$C$40:$C$41</c:f>
              <c:strCache>
                <c:ptCount val="2"/>
                <c:pt idx="0">
                  <c:v>ja</c:v>
                </c:pt>
                <c:pt idx="1">
                  <c:v>nej</c:v>
                </c:pt>
              </c:strCache>
            </c:strRef>
          </c:cat>
          <c:val>
            <c:numRef>
              <c:f>'Ark1'!$D$40:$D$41</c:f>
              <c:numCache>
                <c:formatCode>General</c:formatCode>
                <c:ptCount val="2"/>
                <c:pt idx="0">
                  <c:v>4</c:v>
                </c:pt>
                <c:pt idx="1">
                  <c:v>31</c:v>
                </c:pt>
              </c:numCache>
            </c:numRef>
          </c:val>
          <c:extLst>
            <c:ext xmlns:c16="http://schemas.microsoft.com/office/drawing/2014/chart" uri="{C3380CC4-5D6E-409C-BE32-E72D297353CC}">
              <c16:uniqueId val="{00000004-C743-AB44-808C-EB17FA8AE8E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PJÆKKET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0778-2447-ABD6-AA8F9DA3A1C1}"/>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0778-2447-ABD6-AA8F9DA3A1C1}"/>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0778-2447-ABD6-AA8F9DA3A1C1}"/>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0778-2447-ABD6-AA8F9DA3A1C1}"/>
              </c:ext>
            </c:extLst>
          </c:dPt>
          <c:cat>
            <c:strRef>
              <c:f>'Ark1'!$C$34:$C$37</c:f>
              <c:strCache>
                <c:ptCount val="4"/>
                <c:pt idx="0">
                  <c:v>nej</c:v>
                </c:pt>
                <c:pt idx="1">
                  <c:v>ja, lidt</c:v>
                </c:pt>
                <c:pt idx="2">
                  <c:v>ja, 1-3</c:v>
                </c:pt>
                <c:pt idx="3">
                  <c:v>ja, 4+</c:v>
                </c:pt>
              </c:strCache>
            </c:strRef>
          </c:cat>
          <c:val>
            <c:numRef>
              <c:f>'Ark1'!$D$34:$D$37</c:f>
              <c:numCache>
                <c:formatCode>General</c:formatCode>
                <c:ptCount val="4"/>
                <c:pt idx="0">
                  <c:v>9</c:v>
                </c:pt>
                <c:pt idx="1">
                  <c:v>18</c:v>
                </c:pt>
                <c:pt idx="2">
                  <c:v>4</c:v>
                </c:pt>
                <c:pt idx="3">
                  <c:v>4</c:v>
                </c:pt>
              </c:numCache>
            </c:numRef>
          </c:val>
          <c:extLst>
            <c:ext xmlns:c16="http://schemas.microsoft.com/office/drawing/2014/chart" uri="{C3380CC4-5D6E-409C-BE32-E72D297353CC}">
              <c16:uniqueId val="{00000008-0778-2447-ABD6-AA8F9DA3A1C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UNDERVISNINGSLOKALERNE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v>.</c:v>
          </c:tx>
          <c:spPr>
            <a:solidFill>
              <a:schemeClr val="bg2"/>
            </a:solidFill>
            <a:ln>
              <a:noFill/>
            </a:ln>
            <a:effectLst/>
          </c:spPr>
          <c:invertIfNegative val="0"/>
          <c:cat>
            <c:strRef>
              <c:f>'Ark1'!$C$44:$C$51</c:f>
              <c:strCache>
                <c:ptCount val="8"/>
                <c:pt idx="0">
                  <c:v>pladsforhold</c:v>
                </c:pt>
                <c:pt idx="1">
                  <c:v>møbler</c:v>
                </c:pt>
                <c:pt idx="2">
                  <c:v>lysforhold</c:v>
                </c:pt>
                <c:pt idx="3">
                  <c:v>indeklima</c:v>
                </c:pt>
                <c:pt idx="4">
                  <c:v>støj</c:v>
                </c:pt>
                <c:pt idx="5">
                  <c:v>oprydning</c:v>
                </c:pt>
                <c:pt idx="6">
                  <c:v>rengøring</c:v>
                </c:pt>
                <c:pt idx="7">
                  <c:v>wifi</c:v>
                </c:pt>
              </c:strCache>
            </c:strRef>
          </c:cat>
          <c:val>
            <c:numRef>
              <c:f>'Ark1'!$D$44:$D$51</c:f>
              <c:numCache>
                <c:formatCode>General</c:formatCode>
                <c:ptCount val="8"/>
              </c:numCache>
            </c:numRef>
          </c:val>
          <c:extLst>
            <c:ext xmlns:c16="http://schemas.microsoft.com/office/drawing/2014/chart" uri="{C3380CC4-5D6E-409C-BE32-E72D297353CC}">
              <c16:uniqueId val="{00000000-52B0-F94A-8476-0B8ACAEED27F}"/>
            </c:ext>
          </c:extLst>
        </c:ser>
        <c:ser>
          <c:idx val="1"/>
          <c:order val="1"/>
          <c:tx>
            <c:v>i orden</c:v>
          </c:tx>
          <c:spPr>
            <a:solidFill>
              <a:schemeClr val="accent6"/>
            </a:solidFill>
            <a:ln>
              <a:noFill/>
            </a:ln>
            <a:effectLst/>
          </c:spPr>
          <c:invertIfNegative val="0"/>
          <c:cat>
            <c:strRef>
              <c:f>'Ark1'!$C$44:$C$51</c:f>
              <c:strCache>
                <c:ptCount val="8"/>
                <c:pt idx="0">
                  <c:v>pladsforhold</c:v>
                </c:pt>
                <c:pt idx="1">
                  <c:v>møbler</c:v>
                </c:pt>
                <c:pt idx="2">
                  <c:v>lysforhold</c:v>
                </c:pt>
                <c:pt idx="3">
                  <c:v>indeklima</c:v>
                </c:pt>
                <c:pt idx="4">
                  <c:v>støj</c:v>
                </c:pt>
                <c:pt idx="5">
                  <c:v>oprydning</c:v>
                </c:pt>
                <c:pt idx="6">
                  <c:v>rengøring</c:v>
                </c:pt>
                <c:pt idx="7">
                  <c:v>wifi</c:v>
                </c:pt>
              </c:strCache>
            </c:strRef>
          </c:cat>
          <c:val>
            <c:numRef>
              <c:f>'Ark1'!$E$44:$E$51</c:f>
              <c:numCache>
                <c:formatCode>General</c:formatCode>
                <c:ptCount val="8"/>
                <c:pt idx="0">
                  <c:v>32</c:v>
                </c:pt>
                <c:pt idx="1">
                  <c:v>25</c:v>
                </c:pt>
                <c:pt idx="2">
                  <c:v>30</c:v>
                </c:pt>
                <c:pt idx="3">
                  <c:v>29</c:v>
                </c:pt>
                <c:pt idx="4">
                  <c:v>17</c:v>
                </c:pt>
                <c:pt idx="5">
                  <c:v>13</c:v>
                </c:pt>
                <c:pt idx="6">
                  <c:v>8</c:v>
                </c:pt>
                <c:pt idx="7">
                  <c:v>10</c:v>
                </c:pt>
              </c:numCache>
            </c:numRef>
          </c:val>
          <c:extLst>
            <c:ext xmlns:c16="http://schemas.microsoft.com/office/drawing/2014/chart" uri="{C3380CC4-5D6E-409C-BE32-E72D297353CC}">
              <c16:uniqueId val="{00000001-52B0-F94A-8476-0B8ACAEED27F}"/>
            </c:ext>
          </c:extLst>
        </c:ser>
        <c:ser>
          <c:idx val="2"/>
          <c:order val="2"/>
          <c:tx>
            <c:v>mindre problemer</c:v>
          </c:tx>
          <c:spPr>
            <a:solidFill>
              <a:schemeClr val="accent4"/>
            </a:solidFill>
            <a:ln>
              <a:noFill/>
            </a:ln>
            <a:effectLst/>
          </c:spPr>
          <c:invertIfNegative val="0"/>
          <c:cat>
            <c:strRef>
              <c:f>'Ark1'!$C$44:$C$51</c:f>
              <c:strCache>
                <c:ptCount val="8"/>
                <c:pt idx="0">
                  <c:v>pladsforhold</c:v>
                </c:pt>
                <c:pt idx="1">
                  <c:v>møbler</c:v>
                </c:pt>
                <c:pt idx="2">
                  <c:v>lysforhold</c:v>
                </c:pt>
                <c:pt idx="3">
                  <c:v>indeklima</c:v>
                </c:pt>
                <c:pt idx="4">
                  <c:v>støj</c:v>
                </c:pt>
                <c:pt idx="5">
                  <c:v>oprydning</c:v>
                </c:pt>
                <c:pt idx="6">
                  <c:v>rengøring</c:v>
                </c:pt>
                <c:pt idx="7">
                  <c:v>wifi</c:v>
                </c:pt>
              </c:strCache>
            </c:strRef>
          </c:cat>
          <c:val>
            <c:numRef>
              <c:f>'Ark1'!$F$44:$F$51</c:f>
              <c:numCache>
                <c:formatCode>General</c:formatCode>
                <c:ptCount val="8"/>
                <c:pt idx="0">
                  <c:v>3</c:v>
                </c:pt>
                <c:pt idx="1">
                  <c:v>7</c:v>
                </c:pt>
                <c:pt idx="2">
                  <c:v>5</c:v>
                </c:pt>
                <c:pt idx="3">
                  <c:v>6</c:v>
                </c:pt>
                <c:pt idx="4">
                  <c:v>13</c:v>
                </c:pt>
                <c:pt idx="5">
                  <c:v>18</c:v>
                </c:pt>
                <c:pt idx="6">
                  <c:v>24</c:v>
                </c:pt>
                <c:pt idx="7">
                  <c:v>13</c:v>
                </c:pt>
              </c:numCache>
            </c:numRef>
          </c:val>
          <c:extLst>
            <c:ext xmlns:c16="http://schemas.microsoft.com/office/drawing/2014/chart" uri="{C3380CC4-5D6E-409C-BE32-E72D297353CC}">
              <c16:uniqueId val="{00000002-52B0-F94A-8476-0B8ACAEED27F}"/>
            </c:ext>
          </c:extLst>
        </c:ser>
        <c:ser>
          <c:idx val="3"/>
          <c:order val="3"/>
          <c:tx>
            <c:v>burde ændres</c:v>
          </c:tx>
          <c:spPr>
            <a:solidFill>
              <a:schemeClr val="accent2"/>
            </a:solidFill>
            <a:ln>
              <a:noFill/>
            </a:ln>
            <a:effectLst/>
          </c:spPr>
          <c:invertIfNegative val="0"/>
          <c:cat>
            <c:strRef>
              <c:f>'Ark1'!$C$44:$C$51</c:f>
              <c:strCache>
                <c:ptCount val="8"/>
                <c:pt idx="0">
                  <c:v>pladsforhold</c:v>
                </c:pt>
                <c:pt idx="1">
                  <c:v>møbler</c:v>
                </c:pt>
                <c:pt idx="2">
                  <c:v>lysforhold</c:v>
                </c:pt>
                <c:pt idx="3">
                  <c:v>indeklima</c:v>
                </c:pt>
                <c:pt idx="4">
                  <c:v>støj</c:v>
                </c:pt>
                <c:pt idx="5">
                  <c:v>oprydning</c:v>
                </c:pt>
                <c:pt idx="6">
                  <c:v>rengøring</c:v>
                </c:pt>
                <c:pt idx="7">
                  <c:v>wifi</c:v>
                </c:pt>
              </c:strCache>
            </c:strRef>
          </c:cat>
          <c:val>
            <c:numRef>
              <c:f>'Ark1'!$G$44:$G$51</c:f>
              <c:numCache>
                <c:formatCode>General</c:formatCode>
                <c:ptCount val="8"/>
                <c:pt idx="0">
                  <c:v>0</c:v>
                </c:pt>
                <c:pt idx="1">
                  <c:v>3</c:v>
                </c:pt>
                <c:pt idx="2">
                  <c:v>0</c:v>
                </c:pt>
                <c:pt idx="3">
                  <c:v>0</c:v>
                </c:pt>
                <c:pt idx="4">
                  <c:v>5</c:v>
                </c:pt>
                <c:pt idx="5">
                  <c:v>4</c:v>
                </c:pt>
                <c:pt idx="6">
                  <c:v>5</c:v>
                </c:pt>
                <c:pt idx="7">
                  <c:v>11</c:v>
                </c:pt>
              </c:numCache>
            </c:numRef>
          </c:val>
          <c:extLst>
            <c:ext xmlns:c16="http://schemas.microsoft.com/office/drawing/2014/chart" uri="{C3380CC4-5D6E-409C-BE32-E72D297353CC}">
              <c16:uniqueId val="{00000003-52B0-F94A-8476-0B8ACAEED27F}"/>
            </c:ext>
          </c:extLst>
        </c:ser>
        <c:dLbls>
          <c:showLegendKey val="0"/>
          <c:showVal val="0"/>
          <c:showCatName val="0"/>
          <c:showSerName val="0"/>
          <c:showPercent val="0"/>
          <c:showBubbleSize val="0"/>
        </c:dLbls>
        <c:gapWidth val="219"/>
        <c:overlap val="-27"/>
        <c:axId val="1405075648"/>
        <c:axId val="1350008192"/>
      </c:barChart>
      <c:catAx>
        <c:axId val="140507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50008192"/>
        <c:crosses val="autoZero"/>
        <c:auto val="1"/>
        <c:lblAlgn val="ctr"/>
        <c:lblOffset val="100"/>
        <c:noMultiLvlLbl val="0"/>
      </c:catAx>
      <c:valAx>
        <c:axId val="135000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40507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FÆLLESOMRÅDERNE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v>.</c:v>
          </c:tx>
          <c:spPr>
            <a:solidFill>
              <a:schemeClr val="bg2"/>
            </a:solidFill>
            <a:ln>
              <a:noFill/>
            </a:ln>
            <a:effectLst/>
          </c:spPr>
          <c:invertIfNegative val="0"/>
          <c:cat>
            <c:strRef>
              <c:f>'Ark1'!$C$54:$C$62</c:f>
              <c:strCache>
                <c:ptCount val="9"/>
                <c:pt idx="0">
                  <c:v>pladsforhold</c:v>
                </c:pt>
                <c:pt idx="1">
                  <c:v>møbler</c:v>
                </c:pt>
                <c:pt idx="2">
                  <c:v>lysforhold</c:v>
                </c:pt>
                <c:pt idx="3">
                  <c:v>indeklima</c:v>
                </c:pt>
                <c:pt idx="4">
                  <c:v>støj</c:v>
                </c:pt>
                <c:pt idx="5">
                  <c:v>oprydning</c:v>
                </c:pt>
                <c:pt idx="6">
                  <c:v>rengøring</c:v>
                </c:pt>
                <c:pt idx="7">
                  <c:v>wifi</c:v>
                </c:pt>
                <c:pt idx="8">
                  <c:v>printer</c:v>
                </c:pt>
              </c:strCache>
            </c:strRef>
          </c:cat>
          <c:val>
            <c:numRef>
              <c:f>'Ark1'!$D$54:$D$62</c:f>
              <c:numCache>
                <c:formatCode>General</c:formatCode>
                <c:ptCount val="9"/>
              </c:numCache>
            </c:numRef>
          </c:val>
          <c:extLst>
            <c:ext xmlns:c16="http://schemas.microsoft.com/office/drawing/2014/chart" uri="{C3380CC4-5D6E-409C-BE32-E72D297353CC}">
              <c16:uniqueId val="{00000000-060C-9843-94FF-C4F341E2CE18}"/>
            </c:ext>
          </c:extLst>
        </c:ser>
        <c:ser>
          <c:idx val="1"/>
          <c:order val="1"/>
          <c:tx>
            <c:v>i orden</c:v>
          </c:tx>
          <c:spPr>
            <a:solidFill>
              <a:schemeClr val="accent6"/>
            </a:solidFill>
            <a:ln>
              <a:noFill/>
            </a:ln>
            <a:effectLst/>
          </c:spPr>
          <c:invertIfNegative val="0"/>
          <c:cat>
            <c:strRef>
              <c:f>'Ark1'!$C$54:$C$62</c:f>
              <c:strCache>
                <c:ptCount val="9"/>
                <c:pt idx="0">
                  <c:v>pladsforhold</c:v>
                </c:pt>
                <c:pt idx="1">
                  <c:v>møbler</c:v>
                </c:pt>
                <c:pt idx="2">
                  <c:v>lysforhold</c:v>
                </c:pt>
                <c:pt idx="3">
                  <c:v>indeklima</c:v>
                </c:pt>
                <c:pt idx="4">
                  <c:v>støj</c:v>
                </c:pt>
                <c:pt idx="5">
                  <c:v>oprydning</c:v>
                </c:pt>
                <c:pt idx="6">
                  <c:v>rengøring</c:v>
                </c:pt>
                <c:pt idx="7">
                  <c:v>wifi</c:v>
                </c:pt>
                <c:pt idx="8">
                  <c:v>printer</c:v>
                </c:pt>
              </c:strCache>
            </c:strRef>
          </c:cat>
          <c:val>
            <c:numRef>
              <c:f>'Ark1'!$E$54:$E$62</c:f>
              <c:numCache>
                <c:formatCode>General</c:formatCode>
                <c:ptCount val="9"/>
                <c:pt idx="0">
                  <c:v>33</c:v>
                </c:pt>
                <c:pt idx="1">
                  <c:v>24</c:v>
                </c:pt>
                <c:pt idx="2">
                  <c:v>30</c:v>
                </c:pt>
                <c:pt idx="3">
                  <c:v>26</c:v>
                </c:pt>
                <c:pt idx="4">
                  <c:v>8</c:v>
                </c:pt>
                <c:pt idx="5">
                  <c:v>7</c:v>
                </c:pt>
                <c:pt idx="6">
                  <c:v>6</c:v>
                </c:pt>
                <c:pt idx="7">
                  <c:v>11</c:v>
                </c:pt>
                <c:pt idx="8">
                  <c:v>23</c:v>
                </c:pt>
              </c:numCache>
            </c:numRef>
          </c:val>
          <c:extLst>
            <c:ext xmlns:c16="http://schemas.microsoft.com/office/drawing/2014/chart" uri="{C3380CC4-5D6E-409C-BE32-E72D297353CC}">
              <c16:uniqueId val="{00000001-060C-9843-94FF-C4F341E2CE18}"/>
            </c:ext>
          </c:extLst>
        </c:ser>
        <c:ser>
          <c:idx val="2"/>
          <c:order val="2"/>
          <c:tx>
            <c:v>mindre problemer</c:v>
          </c:tx>
          <c:spPr>
            <a:solidFill>
              <a:schemeClr val="accent4"/>
            </a:solidFill>
            <a:ln>
              <a:noFill/>
            </a:ln>
            <a:effectLst/>
          </c:spPr>
          <c:invertIfNegative val="0"/>
          <c:cat>
            <c:strRef>
              <c:f>'Ark1'!$C$54:$C$62</c:f>
              <c:strCache>
                <c:ptCount val="9"/>
                <c:pt idx="0">
                  <c:v>pladsforhold</c:v>
                </c:pt>
                <c:pt idx="1">
                  <c:v>møbler</c:v>
                </c:pt>
                <c:pt idx="2">
                  <c:v>lysforhold</c:v>
                </c:pt>
                <c:pt idx="3">
                  <c:v>indeklima</c:v>
                </c:pt>
                <c:pt idx="4">
                  <c:v>støj</c:v>
                </c:pt>
                <c:pt idx="5">
                  <c:v>oprydning</c:v>
                </c:pt>
                <c:pt idx="6">
                  <c:v>rengøring</c:v>
                </c:pt>
                <c:pt idx="7">
                  <c:v>wifi</c:v>
                </c:pt>
                <c:pt idx="8">
                  <c:v>printer</c:v>
                </c:pt>
              </c:strCache>
            </c:strRef>
          </c:cat>
          <c:val>
            <c:numRef>
              <c:f>'Ark1'!$F$54:$F$62</c:f>
              <c:numCache>
                <c:formatCode>General</c:formatCode>
                <c:ptCount val="9"/>
                <c:pt idx="0">
                  <c:v>2</c:v>
                </c:pt>
                <c:pt idx="1">
                  <c:v>10</c:v>
                </c:pt>
                <c:pt idx="2">
                  <c:v>5</c:v>
                </c:pt>
                <c:pt idx="3">
                  <c:v>9</c:v>
                </c:pt>
                <c:pt idx="4">
                  <c:v>23</c:v>
                </c:pt>
                <c:pt idx="5">
                  <c:v>23</c:v>
                </c:pt>
                <c:pt idx="6">
                  <c:v>19</c:v>
                </c:pt>
                <c:pt idx="7">
                  <c:v>15</c:v>
                </c:pt>
                <c:pt idx="8">
                  <c:v>9</c:v>
                </c:pt>
              </c:numCache>
            </c:numRef>
          </c:val>
          <c:extLst>
            <c:ext xmlns:c16="http://schemas.microsoft.com/office/drawing/2014/chart" uri="{C3380CC4-5D6E-409C-BE32-E72D297353CC}">
              <c16:uniqueId val="{00000002-060C-9843-94FF-C4F341E2CE18}"/>
            </c:ext>
          </c:extLst>
        </c:ser>
        <c:ser>
          <c:idx val="3"/>
          <c:order val="3"/>
          <c:tx>
            <c:v>burde ændres</c:v>
          </c:tx>
          <c:spPr>
            <a:solidFill>
              <a:schemeClr val="accent2"/>
            </a:solidFill>
            <a:ln>
              <a:noFill/>
            </a:ln>
            <a:effectLst/>
          </c:spPr>
          <c:invertIfNegative val="0"/>
          <c:cat>
            <c:strRef>
              <c:f>'Ark1'!$C$54:$C$62</c:f>
              <c:strCache>
                <c:ptCount val="9"/>
                <c:pt idx="0">
                  <c:v>pladsforhold</c:v>
                </c:pt>
                <c:pt idx="1">
                  <c:v>møbler</c:v>
                </c:pt>
                <c:pt idx="2">
                  <c:v>lysforhold</c:v>
                </c:pt>
                <c:pt idx="3">
                  <c:v>indeklima</c:v>
                </c:pt>
                <c:pt idx="4">
                  <c:v>støj</c:v>
                </c:pt>
                <c:pt idx="5">
                  <c:v>oprydning</c:v>
                </c:pt>
                <c:pt idx="6">
                  <c:v>rengøring</c:v>
                </c:pt>
                <c:pt idx="7">
                  <c:v>wifi</c:v>
                </c:pt>
                <c:pt idx="8">
                  <c:v>printer</c:v>
                </c:pt>
              </c:strCache>
            </c:strRef>
          </c:cat>
          <c:val>
            <c:numRef>
              <c:f>'Ark1'!$G$54:$G$62</c:f>
              <c:numCache>
                <c:formatCode>General</c:formatCode>
                <c:ptCount val="9"/>
                <c:pt idx="0">
                  <c:v>0</c:v>
                </c:pt>
                <c:pt idx="1">
                  <c:v>1</c:v>
                </c:pt>
                <c:pt idx="2">
                  <c:v>0</c:v>
                </c:pt>
                <c:pt idx="3">
                  <c:v>0</c:v>
                </c:pt>
                <c:pt idx="4">
                  <c:v>4</c:v>
                </c:pt>
                <c:pt idx="5">
                  <c:v>5</c:v>
                </c:pt>
                <c:pt idx="6">
                  <c:v>10</c:v>
                </c:pt>
                <c:pt idx="7">
                  <c:v>9</c:v>
                </c:pt>
                <c:pt idx="8">
                  <c:v>3</c:v>
                </c:pt>
              </c:numCache>
            </c:numRef>
          </c:val>
          <c:extLst>
            <c:ext xmlns:c16="http://schemas.microsoft.com/office/drawing/2014/chart" uri="{C3380CC4-5D6E-409C-BE32-E72D297353CC}">
              <c16:uniqueId val="{00000003-060C-9843-94FF-C4F341E2CE18}"/>
            </c:ext>
          </c:extLst>
        </c:ser>
        <c:dLbls>
          <c:showLegendKey val="0"/>
          <c:showVal val="0"/>
          <c:showCatName val="0"/>
          <c:showSerName val="0"/>
          <c:showPercent val="0"/>
          <c:showBubbleSize val="0"/>
        </c:dLbls>
        <c:gapWidth val="219"/>
        <c:overlap val="-27"/>
        <c:axId val="921060688"/>
        <c:axId val="920869024"/>
      </c:barChart>
      <c:catAx>
        <c:axId val="92106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20869024"/>
        <c:crosses val="autoZero"/>
        <c:auto val="1"/>
        <c:lblAlgn val="ctr"/>
        <c:lblOffset val="100"/>
        <c:noMultiLvlLbl val="0"/>
      </c:catAx>
      <c:valAx>
        <c:axId val="920869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2106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ÆSTETISKE MILJØ</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v>.</c:v>
          </c:tx>
          <c:spPr>
            <a:solidFill>
              <a:schemeClr val="bg1"/>
            </a:solidFill>
            <a:ln>
              <a:noFill/>
            </a:ln>
            <a:effectLst/>
          </c:spPr>
          <c:invertIfNegative val="0"/>
          <c:cat>
            <c:strRef>
              <c:f>'Ark1'!$C$65:$C$69</c:f>
              <c:strCache>
                <c:ptCount val="5"/>
                <c:pt idx="0">
                  <c:v>inspirerende uv lokaler</c:v>
                </c:pt>
                <c:pt idx="1">
                  <c:v>spændende fællesområder</c:v>
                </c:pt>
                <c:pt idx="2">
                  <c:v>mange hyggekroge</c:v>
                </c:pt>
                <c:pt idx="3">
                  <c:v>flot udsmykket</c:v>
                </c:pt>
                <c:pt idx="4">
                  <c:v>elev indflydelse på indretning</c:v>
                </c:pt>
              </c:strCache>
            </c:strRef>
          </c:cat>
          <c:val>
            <c:numRef>
              <c:f>'Ark1'!$D$65:$D$69</c:f>
              <c:numCache>
                <c:formatCode>General</c:formatCode>
                <c:ptCount val="5"/>
              </c:numCache>
            </c:numRef>
          </c:val>
          <c:extLst>
            <c:ext xmlns:c16="http://schemas.microsoft.com/office/drawing/2014/chart" uri="{C3380CC4-5D6E-409C-BE32-E72D297353CC}">
              <c16:uniqueId val="{00000000-930D-FE49-AA57-6C0854F28F17}"/>
            </c:ext>
          </c:extLst>
        </c:ser>
        <c:ser>
          <c:idx val="1"/>
          <c:order val="1"/>
          <c:tx>
            <c:v>20%</c:v>
          </c:tx>
          <c:spPr>
            <a:solidFill>
              <a:schemeClr val="accent5">
                <a:lumMod val="20000"/>
                <a:lumOff val="80000"/>
              </a:schemeClr>
            </a:solidFill>
            <a:ln>
              <a:noFill/>
            </a:ln>
            <a:effectLst/>
          </c:spPr>
          <c:invertIfNegative val="0"/>
          <c:cat>
            <c:strRef>
              <c:f>'Ark1'!$C$65:$C$69</c:f>
              <c:strCache>
                <c:ptCount val="5"/>
                <c:pt idx="0">
                  <c:v>inspirerende uv lokaler</c:v>
                </c:pt>
                <c:pt idx="1">
                  <c:v>spændende fællesområder</c:v>
                </c:pt>
                <c:pt idx="2">
                  <c:v>mange hyggekroge</c:v>
                </c:pt>
                <c:pt idx="3">
                  <c:v>flot udsmykket</c:v>
                </c:pt>
                <c:pt idx="4">
                  <c:v>elev indflydelse på indretning</c:v>
                </c:pt>
              </c:strCache>
            </c:strRef>
          </c:cat>
          <c:val>
            <c:numRef>
              <c:f>'Ark1'!$E$65:$E$69</c:f>
              <c:numCache>
                <c:formatCode>General</c:formatCode>
                <c:ptCount val="5"/>
                <c:pt idx="0">
                  <c:v>1</c:v>
                </c:pt>
                <c:pt idx="1">
                  <c:v>2</c:v>
                </c:pt>
                <c:pt idx="2">
                  <c:v>1</c:v>
                </c:pt>
                <c:pt idx="3">
                  <c:v>3</c:v>
                </c:pt>
                <c:pt idx="4">
                  <c:v>0</c:v>
                </c:pt>
              </c:numCache>
            </c:numRef>
          </c:val>
          <c:extLst>
            <c:ext xmlns:c16="http://schemas.microsoft.com/office/drawing/2014/chart" uri="{C3380CC4-5D6E-409C-BE32-E72D297353CC}">
              <c16:uniqueId val="{00000001-930D-FE49-AA57-6C0854F28F17}"/>
            </c:ext>
          </c:extLst>
        </c:ser>
        <c:ser>
          <c:idx val="2"/>
          <c:order val="2"/>
          <c:tx>
            <c:v>40%</c:v>
          </c:tx>
          <c:spPr>
            <a:solidFill>
              <a:schemeClr val="accent5">
                <a:lumMod val="40000"/>
                <a:lumOff val="60000"/>
              </a:schemeClr>
            </a:solidFill>
            <a:ln>
              <a:noFill/>
            </a:ln>
            <a:effectLst/>
          </c:spPr>
          <c:invertIfNegative val="0"/>
          <c:cat>
            <c:strRef>
              <c:f>'Ark1'!$C$65:$C$69</c:f>
              <c:strCache>
                <c:ptCount val="5"/>
                <c:pt idx="0">
                  <c:v>inspirerende uv lokaler</c:v>
                </c:pt>
                <c:pt idx="1">
                  <c:v>spændende fællesområder</c:v>
                </c:pt>
                <c:pt idx="2">
                  <c:v>mange hyggekroge</c:v>
                </c:pt>
                <c:pt idx="3">
                  <c:v>flot udsmykket</c:v>
                </c:pt>
                <c:pt idx="4">
                  <c:v>elev indflydelse på indretning</c:v>
                </c:pt>
              </c:strCache>
            </c:strRef>
          </c:cat>
          <c:val>
            <c:numRef>
              <c:f>'Ark1'!$F$65:$F$69</c:f>
              <c:numCache>
                <c:formatCode>General</c:formatCode>
                <c:ptCount val="5"/>
                <c:pt idx="0">
                  <c:v>2</c:v>
                </c:pt>
                <c:pt idx="1">
                  <c:v>2</c:v>
                </c:pt>
                <c:pt idx="2">
                  <c:v>3</c:v>
                </c:pt>
                <c:pt idx="3">
                  <c:v>3</c:v>
                </c:pt>
                <c:pt idx="4">
                  <c:v>2</c:v>
                </c:pt>
              </c:numCache>
            </c:numRef>
          </c:val>
          <c:extLst>
            <c:ext xmlns:c16="http://schemas.microsoft.com/office/drawing/2014/chart" uri="{C3380CC4-5D6E-409C-BE32-E72D297353CC}">
              <c16:uniqueId val="{00000002-930D-FE49-AA57-6C0854F28F17}"/>
            </c:ext>
          </c:extLst>
        </c:ser>
        <c:ser>
          <c:idx val="3"/>
          <c:order val="3"/>
          <c:tx>
            <c:v>60%</c:v>
          </c:tx>
          <c:spPr>
            <a:solidFill>
              <a:schemeClr val="accent5">
                <a:lumMod val="60000"/>
                <a:lumOff val="40000"/>
              </a:schemeClr>
            </a:solidFill>
            <a:ln>
              <a:noFill/>
            </a:ln>
            <a:effectLst/>
          </c:spPr>
          <c:invertIfNegative val="0"/>
          <c:cat>
            <c:strRef>
              <c:f>'Ark1'!$C$65:$C$69</c:f>
              <c:strCache>
                <c:ptCount val="5"/>
                <c:pt idx="0">
                  <c:v>inspirerende uv lokaler</c:v>
                </c:pt>
                <c:pt idx="1">
                  <c:v>spændende fællesområder</c:v>
                </c:pt>
                <c:pt idx="2">
                  <c:v>mange hyggekroge</c:v>
                </c:pt>
                <c:pt idx="3">
                  <c:v>flot udsmykket</c:v>
                </c:pt>
                <c:pt idx="4">
                  <c:v>elev indflydelse på indretning</c:v>
                </c:pt>
              </c:strCache>
            </c:strRef>
          </c:cat>
          <c:val>
            <c:numRef>
              <c:f>'Ark1'!$G$65:$G$69</c:f>
              <c:numCache>
                <c:formatCode>General</c:formatCode>
                <c:ptCount val="5"/>
                <c:pt idx="0">
                  <c:v>8</c:v>
                </c:pt>
                <c:pt idx="1">
                  <c:v>13</c:v>
                </c:pt>
                <c:pt idx="2">
                  <c:v>8</c:v>
                </c:pt>
                <c:pt idx="3">
                  <c:v>8</c:v>
                </c:pt>
                <c:pt idx="4">
                  <c:v>6</c:v>
                </c:pt>
              </c:numCache>
            </c:numRef>
          </c:val>
          <c:extLst>
            <c:ext xmlns:c16="http://schemas.microsoft.com/office/drawing/2014/chart" uri="{C3380CC4-5D6E-409C-BE32-E72D297353CC}">
              <c16:uniqueId val="{00000003-930D-FE49-AA57-6C0854F28F17}"/>
            </c:ext>
          </c:extLst>
        </c:ser>
        <c:ser>
          <c:idx val="4"/>
          <c:order val="4"/>
          <c:tx>
            <c:v>80%</c:v>
          </c:tx>
          <c:spPr>
            <a:solidFill>
              <a:schemeClr val="accent5"/>
            </a:solidFill>
            <a:ln>
              <a:noFill/>
            </a:ln>
            <a:effectLst/>
          </c:spPr>
          <c:invertIfNegative val="0"/>
          <c:cat>
            <c:strRef>
              <c:f>'Ark1'!$C$65:$C$69</c:f>
              <c:strCache>
                <c:ptCount val="5"/>
                <c:pt idx="0">
                  <c:v>inspirerende uv lokaler</c:v>
                </c:pt>
                <c:pt idx="1">
                  <c:v>spændende fællesområder</c:v>
                </c:pt>
                <c:pt idx="2">
                  <c:v>mange hyggekroge</c:v>
                </c:pt>
                <c:pt idx="3">
                  <c:v>flot udsmykket</c:v>
                </c:pt>
                <c:pt idx="4">
                  <c:v>elev indflydelse på indretning</c:v>
                </c:pt>
              </c:strCache>
            </c:strRef>
          </c:cat>
          <c:val>
            <c:numRef>
              <c:f>'Ark1'!$H$65:$H$69</c:f>
              <c:numCache>
                <c:formatCode>General</c:formatCode>
                <c:ptCount val="5"/>
                <c:pt idx="0">
                  <c:v>15</c:v>
                </c:pt>
                <c:pt idx="1">
                  <c:v>13</c:v>
                </c:pt>
                <c:pt idx="2">
                  <c:v>9</c:v>
                </c:pt>
                <c:pt idx="3">
                  <c:v>15</c:v>
                </c:pt>
                <c:pt idx="4">
                  <c:v>15</c:v>
                </c:pt>
              </c:numCache>
            </c:numRef>
          </c:val>
          <c:extLst>
            <c:ext xmlns:c16="http://schemas.microsoft.com/office/drawing/2014/chart" uri="{C3380CC4-5D6E-409C-BE32-E72D297353CC}">
              <c16:uniqueId val="{00000004-930D-FE49-AA57-6C0854F28F17}"/>
            </c:ext>
          </c:extLst>
        </c:ser>
        <c:ser>
          <c:idx val="5"/>
          <c:order val="5"/>
          <c:tx>
            <c:v>100%</c:v>
          </c:tx>
          <c:spPr>
            <a:solidFill>
              <a:schemeClr val="accent5">
                <a:lumMod val="75000"/>
              </a:schemeClr>
            </a:solidFill>
            <a:ln>
              <a:noFill/>
            </a:ln>
            <a:effectLst/>
          </c:spPr>
          <c:invertIfNegative val="0"/>
          <c:cat>
            <c:strRef>
              <c:f>'Ark1'!$C$65:$C$69</c:f>
              <c:strCache>
                <c:ptCount val="5"/>
                <c:pt idx="0">
                  <c:v>inspirerende uv lokaler</c:v>
                </c:pt>
                <c:pt idx="1">
                  <c:v>spændende fællesområder</c:v>
                </c:pt>
                <c:pt idx="2">
                  <c:v>mange hyggekroge</c:v>
                </c:pt>
                <c:pt idx="3">
                  <c:v>flot udsmykket</c:v>
                </c:pt>
                <c:pt idx="4">
                  <c:v>elev indflydelse på indretning</c:v>
                </c:pt>
              </c:strCache>
            </c:strRef>
          </c:cat>
          <c:val>
            <c:numRef>
              <c:f>'Ark1'!$I$65:$I$69</c:f>
              <c:numCache>
                <c:formatCode>General</c:formatCode>
                <c:ptCount val="5"/>
                <c:pt idx="0">
                  <c:v>9</c:v>
                </c:pt>
                <c:pt idx="1">
                  <c:v>5</c:v>
                </c:pt>
                <c:pt idx="2">
                  <c:v>14</c:v>
                </c:pt>
                <c:pt idx="3">
                  <c:v>6</c:v>
                </c:pt>
                <c:pt idx="4">
                  <c:v>12</c:v>
                </c:pt>
              </c:numCache>
            </c:numRef>
          </c:val>
          <c:extLst>
            <c:ext xmlns:c16="http://schemas.microsoft.com/office/drawing/2014/chart" uri="{C3380CC4-5D6E-409C-BE32-E72D297353CC}">
              <c16:uniqueId val="{00000005-930D-FE49-AA57-6C0854F28F17}"/>
            </c:ext>
          </c:extLst>
        </c:ser>
        <c:dLbls>
          <c:showLegendKey val="0"/>
          <c:showVal val="0"/>
          <c:showCatName val="0"/>
          <c:showSerName val="0"/>
          <c:showPercent val="0"/>
          <c:showBubbleSize val="0"/>
        </c:dLbls>
        <c:gapWidth val="219"/>
        <c:overlap val="-27"/>
        <c:axId val="911431712"/>
        <c:axId val="911267184"/>
      </c:barChart>
      <c:catAx>
        <c:axId val="91143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11267184"/>
        <c:crosses val="autoZero"/>
        <c:auto val="1"/>
        <c:lblAlgn val="ctr"/>
        <c:lblOffset val="100"/>
        <c:noMultiLvlLbl val="0"/>
      </c:catAx>
      <c:valAx>
        <c:axId val="91126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1143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SOCIALE MILJØ</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v>.</c:v>
          </c:tx>
          <c:spPr>
            <a:solidFill>
              <a:schemeClr val="bg1"/>
            </a:solidFill>
            <a:ln>
              <a:noFill/>
            </a:ln>
            <a:effectLst/>
          </c:spPr>
          <c:invertIfNegative val="0"/>
          <c:cat>
            <c:strRef>
              <c:f>'Ark1'!$C$72:$C$81</c:f>
              <c:strCache>
                <c:ptCount val="10"/>
                <c:pt idx="0">
                  <c:v>trygt og godt</c:v>
                </c:pt>
                <c:pt idx="1">
                  <c:v>holdets sammenhold godt</c:v>
                </c:pt>
                <c:pt idx="2">
                  <c:v>kontaktgruppe godt</c:v>
                </c:pt>
                <c:pt idx="3">
                  <c:v>tryg </c:v>
                </c:pt>
                <c:pt idx="4">
                  <c:v>forståelse og respekt</c:v>
                </c:pt>
                <c:pt idx="5">
                  <c:v>hjælp og støtte</c:v>
                </c:pt>
                <c:pt idx="6">
                  <c:v>rart sted</c:v>
                </c:pt>
                <c:pt idx="7">
                  <c:v>føle os godt tilpas</c:v>
                </c:pt>
                <c:pt idx="8">
                  <c:v>sociale arrangementer</c:v>
                </c:pt>
                <c:pt idx="9">
                  <c:v>god kontakt</c:v>
                </c:pt>
              </c:strCache>
            </c:strRef>
          </c:cat>
          <c:val>
            <c:numRef>
              <c:f>'Ark1'!$D$72:$D$81</c:f>
              <c:numCache>
                <c:formatCode>General</c:formatCode>
                <c:ptCount val="10"/>
              </c:numCache>
            </c:numRef>
          </c:val>
          <c:extLst>
            <c:ext xmlns:c16="http://schemas.microsoft.com/office/drawing/2014/chart" uri="{C3380CC4-5D6E-409C-BE32-E72D297353CC}">
              <c16:uniqueId val="{00000000-1F32-C148-8B20-68F9F94828F0}"/>
            </c:ext>
          </c:extLst>
        </c:ser>
        <c:ser>
          <c:idx val="1"/>
          <c:order val="1"/>
          <c:tx>
            <c:v>20%</c:v>
          </c:tx>
          <c:spPr>
            <a:solidFill>
              <a:schemeClr val="accent5">
                <a:lumMod val="20000"/>
                <a:lumOff val="80000"/>
              </a:schemeClr>
            </a:solidFill>
            <a:ln>
              <a:noFill/>
            </a:ln>
            <a:effectLst/>
          </c:spPr>
          <c:invertIfNegative val="0"/>
          <c:cat>
            <c:strRef>
              <c:f>'Ark1'!$C$72:$C$81</c:f>
              <c:strCache>
                <c:ptCount val="10"/>
                <c:pt idx="0">
                  <c:v>trygt og godt</c:v>
                </c:pt>
                <c:pt idx="1">
                  <c:v>holdets sammenhold godt</c:v>
                </c:pt>
                <c:pt idx="2">
                  <c:v>kontaktgruppe godt</c:v>
                </c:pt>
                <c:pt idx="3">
                  <c:v>tryg </c:v>
                </c:pt>
                <c:pt idx="4">
                  <c:v>forståelse og respekt</c:v>
                </c:pt>
                <c:pt idx="5">
                  <c:v>hjælp og støtte</c:v>
                </c:pt>
                <c:pt idx="6">
                  <c:v>rart sted</c:v>
                </c:pt>
                <c:pt idx="7">
                  <c:v>føle os godt tilpas</c:v>
                </c:pt>
                <c:pt idx="8">
                  <c:v>sociale arrangementer</c:v>
                </c:pt>
                <c:pt idx="9">
                  <c:v>god kontakt</c:v>
                </c:pt>
              </c:strCache>
            </c:strRef>
          </c:cat>
          <c:val>
            <c:numRef>
              <c:f>'Ark1'!$E$72:$E$81</c:f>
              <c:numCache>
                <c:formatCode>General</c:formatCode>
                <c:ptCount val="10"/>
                <c:pt idx="0">
                  <c:v>0</c:v>
                </c:pt>
                <c:pt idx="1">
                  <c:v>1</c:v>
                </c:pt>
                <c:pt idx="2">
                  <c:v>2</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1-1F32-C148-8B20-68F9F94828F0}"/>
            </c:ext>
          </c:extLst>
        </c:ser>
        <c:ser>
          <c:idx val="2"/>
          <c:order val="2"/>
          <c:tx>
            <c:v>40%</c:v>
          </c:tx>
          <c:spPr>
            <a:solidFill>
              <a:schemeClr val="accent5">
                <a:lumMod val="40000"/>
                <a:lumOff val="60000"/>
              </a:schemeClr>
            </a:solidFill>
            <a:ln>
              <a:noFill/>
            </a:ln>
            <a:effectLst/>
          </c:spPr>
          <c:invertIfNegative val="0"/>
          <c:cat>
            <c:strRef>
              <c:f>'Ark1'!$C$72:$C$81</c:f>
              <c:strCache>
                <c:ptCount val="10"/>
                <c:pt idx="0">
                  <c:v>trygt og godt</c:v>
                </c:pt>
                <c:pt idx="1">
                  <c:v>holdets sammenhold godt</c:v>
                </c:pt>
                <c:pt idx="2">
                  <c:v>kontaktgruppe godt</c:v>
                </c:pt>
                <c:pt idx="3">
                  <c:v>tryg </c:v>
                </c:pt>
                <c:pt idx="4">
                  <c:v>forståelse og respekt</c:v>
                </c:pt>
                <c:pt idx="5">
                  <c:v>hjælp og støtte</c:v>
                </c:pt>
                <c:pt idx="6">
                  <c:v>rart sted</c:v>
                </c:pt>
                <c:pt idx="7">
                  <c:v>føle os godt tilpas</c:v>
                </c:pt>
                <c:pt idx="8">
                  <c:v>sociale arrangementer</c:v>
                </c:pt>
                <c:pt idx="9">
                  <c:v>god kontakt</c:v>
                </c:pt>
              </c:strCache>
            </c:strRef>
          </c:cat>
          <c:val>
            <c:numRef>
              <c:f>'Ark1'!$F$72:$F$81</c:f>
              <c:numCache>
                <c:formatCode>General</c:formatCode>
                <c:ptCount val="10"/>
                <c:pt idx="0">
                  <c:v>3</c:v>
                </c:pt>
                <c:pt idx="1">
                  <c:v>1</c:v>
                </c:pt>
                <c:pt idx="2">
                  <c:v>1</c:v>
                </c:pt>
                <c:pt idx="3">
                  <c:v>0</c:v>
                </c:pt>
                <c:pt idx="4">
                  <c:v>3</c:v>
                </c:pt>
                <c:pt idx="5">
                  <c:v>0</c:v>
                </c:pt>
                <c:pt idx="6">
                  <c:v>0</c:v>
                </c:pt>
                <c:pt idx="7">
                  <c:v>3</c:v>
                </c:pt>
                <c:pt idx="8">
                  <c:v>1</c:v>
                </c:pt>
                <c:pt idx="9">
                  <c:v>0</c:v>
                </c:pt>
              </c:numCache>
            </c:numRef>
          </c:val>
          <c:extLst>
            <c:ext xmlns:c16="http://schemas.microsoft.com/office/drawing/2014/chart" uri="{C3380CC4-5D6E-409C-BE32-E72D297353CC}">
              <c16:uniqueId val="{00000002-1F32-C148-8B20-68F9F94828F0}"/>
            </c:ext>
          </c:extLst>
        </c:ser>
        <c:ser>
          <c:idx val="3"/>
          <c:order val="3"/>
          <c:tx>
            <c:v>60%</c:v>
          </c:tx>
          <c:spPr>
            <a:solidFill>
              <a:schemeClr val="accent5">
                <a:lumMod val="60000"/>
                <a:lumOff val="40000"/>
              </a:schemeClr>
            </a:solidFill>
            <a:ln>
              <a:noFill/>
            </a:ln>
            <a:effectLst/>
          </c:spPr>
          <c:invertIfNegative val="0"/>
          <c:cat>
            <c:strRef>
              <c:f>'Ark1'!$C$72:$C$81</c:f>
              <c:strCache>
                <c:ptCount val="10"/>
                <c:pt idx="0">
                  <c:v>trygt og godt</c:v>
                </c:pt>
                <c:pt idx="1">
                  <c:v>holdets sammenhold godt</c:v>
                </c:pt>
                <c:pt idx="2">
                  <c:v>kontaktgruppe godt</c:v>
                </c:pt>
                <c:pt idx="3">
                  <c:v>tryg </c:v>
                </c:pt>
                <c:pt idx="4">
                  <c:v>forståelse og respekt</c:v>
                </c:pt>
                <c:pt idx="5">
                  <c:v>hjælp og støtte</c:v>
                </c:pt>
                <c:pt idx="6">
                  <c:v>rart sted</c:v>
                </c:pt>
                <c:pt idx="7">
                  <c:v>føle os godt tilpas</c:v>
                </c:pt>
                <c:pt idx="8">
                  <c:v>sociale arrangementer</c:v>
                </c:pt>
                <c:pt idx="9">
                  <c:v>god kontakt</c:v>
                </c:pt>
              </c:strCache>
            </c:strRef>
          </c:cat>
          <c:val>
            <c:numRef>
              <c:f>'Ark1'!$G$72:$G$81</c:f>
              <c:numCache>
                <c:formatCode>General</c:formatCode>
                <c:ptCount val="10"/>
                <c:pt idx="0">
                  <c:v>4</c:v>
                </c:pt>
                <c:pt idx="1">
                  <c:v>9</c:v>
                </c:pt>
                <c:pt idx="2">
                  <c:v>6</c:v>
                </c:pt>
                <c:pt idx="3">
                  <c:v>3</c:v>
                </c:pt>
                <c:pt idx="4">
                  <c:v>4</c:v>
                </c:pt>
                <c:pt idx="5">
                  <c:v>7</c:v>
                </c:pt>
                <c:pt idx="6">
                  <c:v>3</c:v>
                </c:pt>
                <c:pt idx="7">
                  <c:v>1</c:v>
                </c:pt>
                <c:pt idx="8">
                  <c:v>4</c:v>
                </c:pt>
                <c:pt idx="9">
                  <c:v>6</c:v>
                </c:pt>
              </c:numCache>
            </c:numRef>
          </c:val>
          <c:extLst>
            <c:ext xmlns:c16="http://schemas.microsoft.com/office/drawing/2014/chart" uri="{C3380CC4-5D6E-409C-BE32-E72D297353CC}">
              <c16:uniqueId val="{00000003-1F32-C148-8B20-68F9F94828F0}"/>
            </c:ext>
          </c:extLst>
        </c:ser>
        <c:ser>
          <c:idx val="4"/>
          <c:order val="4"/>
          <c:tx>
            <c:v>80%</c:v>
          </c:tx>
          <c:spPr>
            <a:solidFill>
              <a:schemeClr val="accent5"/>
            </a:solidFill>
            <a:ln>
              <a:noFill/>
            </a:ln>
            <a:effectLst/>
          </c:spPr>
          <c:invertIfNegative val="0"/>
          <c:cat>
            <c:strRef>
              <c:f>'Ark1'!$C$72:$C$81</c:f>
              <c:strCache>
                <c:ptCount val="10"/>
                <c:pt idx="0">
                  <c:v>trygt og godt</c:v>
                </c:pt>
                <c:pt idx="1">
                  <c:v>holdets sammenhold godt</c:v>
                </c:pt>
                <c:pt idx="2">
                  <c:v>kontaktgruppe godt</c:v>
                </c:pt>
                <c:pt idx="3">
                  <c:v>tryg </c:v>
                </c:pt>
                <c:pt idx="4">
                  <c:v>forståelse og respekt</c:v>
                </c:pt>
                <c:pt idx="5">
                  <c:v>hjælp og støtte</c:v>
                </c:pt>
                <c:pt idx="6">
                  <c:v>rart sted</c:v>
                </c:pt>
                <c:pt idx="7">
                  <c:v>føle os godt tilpas</c:v>
                </c:pt>
                <c:pt idx="8">
                  <c:v>sociale arrangementer</c:v>
                </c:pt>
                <c:pt idx="9">
                  <c:v>god kontakt</c:v>
                </c:pt>
              </c:strCache>
            </c:strRef>
          </c:cat>
          <c:val>
            <c:numRef>
              <c:f>'Ark1'!$H$72:$H$81</c:f>
              <c:numCache>
                <c:formatCode>General</c:formatCode>
                <c:ptCount val="10"/>
                <c:pt idx="0">
                  <c:v>21</c:v>
                </c:pt>
                <c:pt idx="1">
                  <c:v>18</c:v>
                </c:pt>
                <c:pt idx="2">
                  <c:v>11</c:v>
                </c:pt>
                <c:pt idx="3">
                  <c:v>8</c:v>
                </c:pt>
                <c:pt idx="4">
                  <c:v>17</c:v>
                </c:pt>
                <c:pt idx="5">
                  <c:v>14</c:v>
                </c:pt>
                <c:pt idx="6">
                  <c:v>13</c:v>
                </c:pt>
                <c:pt idx="7">
                  <c:v>8</c:v>
                </c:pt>
                <c:pt idx="8">
                  <c:v>15</c:v>
                </c:pt>
                <c:pt idx="9">
                  <c:v>10</c:v>
                </c:pt>
              </c:numCache>
            </c:numRef>
          </c:val>
          <c:extLst>
            <c:ext xmlns:c16="http://schemas.microsoft.com/office/drawing/2014/chart" uri="{C3380CC4-5D6E-409C-BE32-E72D297353CC}">
              <c16:uniqueId val="{00000004-1F32-C148-8B20-68F9F94828F0}"/>
            </c:ext>
          </c:extLst>
        </c:ser>
        <c:ser>
          <c:idx val="5"/>
          <c:order val="5"/>
          <c:tx>
            <c:v>100%</c:v>
          </c:tx>
          <c:spPr>
            <a:solidFill>
              <a:schemeClr val="accent5">
                <a:lumMod val="75000"/>
              </a:schemeClr>
            </a:solidFill>
            <a:ln>
              <a:noFill/>
            </a:ln>
            <a:effectLst/>
          </c:spPr>
          <c:invertIfNegative val="0"/>
          <c:cat>
            <c:strRef>
              <c:f>'Ark1'!$C$72:$C$81</c:f>
              <c:strCache>
                <c:ptCount val="10"/>
                <c:pt idx="0">
                  <c:v>trygt og godt</c:v>
                </c:pt>
                <c:pt idx="1">
                  <c:v>holdets sammenhold godt</c:v>
                </c:pt>
                <c:pt idx="2">
                  <c:v>kontaktgruppe godt</c:v>
                </c:pt>
                <c:pt idx="3">
                  <c:v>tryg </c:v>
                </c:pt>
                <c:pt idx="4">
                  <c:v>forståelse og respekt</c:v>
                </c:pt>
                <c:pt idx="5">
                  <c:v>hjælp og støtte</c:v>
                </c:pt>
                <c:pt idx="6">
                  <c:v>rart sted</c:v>
                </c:pt>
                <c:pt idx="7">
                  <c:v>føle os godt tilpas</c:v>
                </c:pt>
                <c:pt idx="8">
                  <c:v>sociale arrangementer</c:v>
                </c:pt>
                <c:pt idx="9">
                  <c:v>god kontakt</c:v>
                </c:pt>
              </c:strCache>
            </c:strRef>
          </c:cat>
          <c:val>
            <c:numRef>
              <c:f>'Ark1'!$I$72:$I$81</c:f>
              <c:numCache>
                <c:formatCode>General</c:formatCode>
                <c:ptCount val="10"/>
                <c:pt idx="0">
                  <c:v>7</c:v>
                </c:pt>
                <c:pt idx="1">
                  <c:v>6</c:v>
                </c:pt>
                <c:pt idx="2">
                  <c:v>15</c:v>
                </c:pt>
                <c:pt idx="3">
                  <c:v>23</c:v>
                </c:pt>
                <c:pt idx="4">
                  <c:v>10</c:v>
                </c:pt>
                <c:pt idx="5">
                  <c:v>13</c:v>
                </c:pt>
                <c:pt idx="6">
                  <c:v>18</c:v>
                </c:pt>
                <c:pt idx="7">
                  <c:v>22</c:v>
                </c:pt>
                <c:pt idx="8">
                  <c:v>14</c:v>
                </c:pt>
                <c:pt idx="9">
                  <c:v>18</c:v>
                </c:pt>
              </c:numCache>
            </c:numRef>
          </c:val>
          <c:extLst>
            <c:ext xmlns:c16="http://schemas.microsoft.com/office/drawing/2014/chart" uri="{C3380CC4-5D6E-409C-BE32-E72D297353CC}">
              <c16:uniqueId val="{00000005-1F32-C148-8B20-68F9F94828F0}"/>
            </c:ext>
          </c:extLst>
        </c:ser>
        <c:dLbls>
          <c:showLegendKey val="0"/>
          <c:showVal val="0"/>
          <c:showCatName val="0"/>
          <c:showSerName val="0"/>
          <c:showPercent val="0"/>
          <c:showBubbleSize val="0"/>
        </c:dLbls>
        <c:gapWidth val="219"/>
        <c:overlap val="-27"/>
        <c:axId val="920011632"/>
        <c:axId val="921682944"/>
      </c:barChart>
      <c:catAx>
        <c:axId val="92001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21682944"/>
        <c:crosses val="autoZero"/>
        <c:auto val="1"/>
        <c:lblAlgn val="ctr"/>
        <c:lblOffset val="100"/>
        <c:noMultiLvlLbl val="0"/>
      </c:catAx>
      <c:valAx>
        <c:axId val="92168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2001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KØN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PSYKISK MILJØ</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v>.</c:v>
          </c:tx>
          <c:spPr>
            <a:solidFill>
              <a:schemeClr val="bg1"/>
            </a:solidFill>
            <a:ln>
              <a:noFill/>
            </a:ln>
            <a:effectLst/>
          </c:spPr>
          <c:invertIfNegative val="0"/>
          <c:cat>
            <c:strRef>
              <c:f>'Ark1'!$C$84:$C$94</c:f>
              <c:strCache>
                <c:ptCount val="11"/>
                <c:pt idx="0">
                  <c:v>ikke ensom</c:v>
                </c:pt>
                <c:pt idx="1">
                  <c:v>glad og tilfreds</c:v>
                </c:pt>
                <c:pt idx="2">
                  <c:v>rolig og afslappet</c:v>
                </c:pt>
                <c:pt idx="3">
                  <c:v>veloplagt og overskud</c:v>
                </c:pt>
                <c:pt idx="4">
                  <c:v>ikke nervøs</c:v>
                </c:pt>
                <c:pt idx="5">
                  <c:v>ikke langt nede</c:v>
                </c:pt>
                <c:pt idx="6">
                  <c:v>let ved at sove</c:v>
                </c:pt>
                <c:pt idx="7">
                  <c:v>ikke hovedpine/mavepine</c:v>
                </c:pt>
                <c:pt idx="8">
                  <c:v>koncentration</c:v>
                </c:pt>
                <c:pt idx="9">
                  <c:v>let ved at huske</c:v>
                </c:pt>
                <c:pt idx="10">
                  <c:v>let tænke klart</c:v>
                </c:pt>
              </c:strCache>
            </c:strRef>
          </c:cat>
          <c:val>
            <c:numRef>
              <c:f>'Ark1'!$D$84:$D$94</c:f>
              <c:numCache>
                <c:formatCode>General</c:formatCode>
                <c:ptCount val="11"/>
              </c:numCache>
            </c:numRef>
          </c:val>
          <c:extLst>
            <c:ext xmlns:c16="http://schemas.microsoft.com/office/drawing/2014/chart" uri="{C3380CC4-5D6E-409C-BE32-E72D297353CC}">
              <c16:uniqueId val="{00000000-B18F-5643-B9A4-BDB251347990}"/>
            </c:ext>
          </c:extLst>
        </c:ser>
        <c:ser>
          <c:idx val="1"/>
          <c:order val="1"/>
          <c:tx>
            <c:v>20%</c:v>
          </c:tx>
          <c:spPr>
            <a:solidFill>
              <a:schemeClr val="accent5">
                <a:lumMod val="20000"/>
                <a:lumOff val="80000"/>
              </a:schemeClr>
            </a:solidFill>
            <a:ln>
              <a:noFill/>
            </a:ln>
            <a:effectLst/>
          </c:spPr>
          <c:invertIfNegative val="0"/>
          <c:cat>
            <c:strRef>
              <c:f>'Ark1'!$C$84:$C$94</c:f>
              <c:strCache>
                <c:ptCount val="11"/>
                <c:pt idx="0">
                  <c:v>ikke ensom</c:v>
                </c:pt>
                <c:pt idx="1">
                  <c:v>glad og tilfreds</c:v>
                </c:pt>
                <c:pt idx="2">
                  <c:v>rolig og afslappet</c:v>
                </c:pt>
                <c:pt idx="3">
                  <c:v>veloplagt og overskud</c:v>
                </c:pt>
                <c:pt idx="4">
                  <c:v>ikke nervøs</c:v>
                </c:pt>
                <c:pt idx="5">
                  <c:v>ikke langt nede</c:v>
                </c:pt>
                <c:pt idx="6">
                  <c:v>let ved at sove</c:v>
                </c:pt>
                <c:pt idx="7">
                  <c:v>ikke hovedpine/mavepine</c:v>
                </c:pt>
                <c:pt idx="8">
                  <c:v>koncentration</c:v>
                </c:pt>
                <c:pt idx="9">
                  <c:v>let ved at huske</c:v>
                </c:pt>
                <c:pt idx="10">
                  <c:v>let tænke klart</c:v>
                </c:pt>
              </c:strCache>
            </c:strRef>
          </c:cat>
          <c:val>
            <c:numRef>
              <c:f>'Ark1'!$E$84:$E$94</c:f>
              <c:numCache>
                <c:formatCode>General</c:formatCode>
                <c:ptCount val="11"/>
                <c:pt idx="0">
                  <c:v>0</c:v>
                </c:pt>
                <c:pt idx="1">
                  <c:v>2</c:v>
                </c:pt>
                <c:pt idx="2">
                  <c:v>0</c:v>
                </c:pt>
                <c:pt idx="3">
                  <c:v>0</c:v>
                </c:pt>
                <c:pt idx="4">
                  <c:v>0</c:v>
                </c:pt>
                <c:pt idx="5">
                  <c:v>2</c:v>
                </c:pt>
                <c:pt idx="6">
                  <c:v>4</c:v>
                </c:pt>
                <c:pt idx="7">
                  <c:v>2</c:v>
                </c:pt>
                <c:pt idx="8">
                  <c:v>2</c:v>
                </c:pt>
                <c:pt idx="9">
                  <c:v>3</c:v>
                </c:pt>
                <c:pt idx="10">
                  <c:v>3</c:v>
                </c:pt>
              </c:numCache>
            </c:numRef>
          </c:val>
          <c:extLst>
            <c:ext xmlns:c16="http://schemas.microsoft.com/office/drawing/2014/chart" uri="{C3380CC4-5D6E-409C-BE32-E72D297353CC}">
              <c16:uniqueId val="{00000001-B18F-5643-B9A4-BDB251347990}"/>
            </c:ext>
          </c:extLst>
        </c:ser>
        <c:ser>
          <c:idx val="2"/>
          <c:order val="2"/>
          <c:tx>
            <c:v>40%</c:v>
          </c:tx>
          <c:spPr>
            <a:solidFill>
              <a:schemeClr val="accent5">
                <a:lumMod val="40000"/>
                <a:lumOff val="60000"/>
              </a:schemeClr>
            </a:solidFill>
            <a:ln>
              <a:noFill/>
            </a:ln>
            <a:effectLst/>
          </c:spPr>
          <c:invertIfNegative val="0"/>
          <c:cat>
            <c:strRef>
              <c:f>'Ark1'!$C$84:$C$94</c:f>
              <c:strCache>
                <c:ptCount val="11"/>
                <c:pt idx="0">
                  <c:v>ikke ensom</c:v>
                </c:pt>
                <c:pt idx="1">
                  <c:v>glad og tilfreds</c:v>
                </c:pt>
                <c:pt idx="2">
                  <c:v>rolig og afslappet</c:v>
                </c:pt>
                <c:pt idx="3">
                  <c:v>veloplagt og overskud</c:v>
                </c:pt>
                <c:pt idx="4">
                  <c:v>ikke nervøs</c:v>
                </c:pt>
                <c:pt idx="5">
                  <c:v>ikke langt nede</c:v>
                </c:pt>
                <c:pt idx="6">
                  <c:v>let ved at sove</c:v>
                </c:pt>
                <c:pt idx="7">
                  <c:v>ikke hovedpine/mavepine</c:v>
                </c:pt>
                <c:pt idx="8">
                  <c:v>koncentration</c:v>
                </c:pt>
                <c:pt idx="9">
                  <c:v>let ved at huske</c:v>
                </c:pt>
                <c:pt idx="10">
                  <c:v>let tænke klart</c:v>
                </c:pt>
              </c:strCache>
            </c:strRef>
          </c:cat>
          <c:val>
            <c:numRef>
              <c:f>'Ark1'!$F$84:$F$94</c:f>
              <c:numCache>
                <c:formatCode>General</c:formatCode>
                <c:ptCount val="11"/>
                <c:pt idx="0">
                  <c:v>2</c:v>
                </c:pt>
                <c:pt idx="1">
                  <c:v>0</c:v>
                </c:pt>
                <c:pt idx="2">
                  <c:v>4</c:v>
                </c:pt>
                <c:pt idx="3">
                  <c:v>6</c:v>
                </c:pt>
                <c:pt idx="4">
                  <c:v>3</c:v>
                </c:pt>
                <c:pt idx="5">
                  <c:v>2</c:v>
                </c:pt>
                <c:pt idx="6">
                  <c:v>5</c:v>
                </c:pt>
                <c:pt idx="7">
                  <c:v>3</c:v>
                </c:pt>
                <c:pt idx="8">
                  <c:v>3</c:v>
                </c:pt>
                <c:pt idx="9">
                  <c:v>2</c:v>
                </c:pt>
                <c:pt idx="10">
                  <c:v>4</c:v>
                </c:pt>
              </c:numCache>
            </c:numRef>
          </c:val>
          <c:extLst>
            <c:ext xmlns:c16="http://schemas.microsoft.com/office/drawing/2014/chart" uri="{C3380CC4-5D6E-409C-BE32-E72D297353CC}">
              <c16:uniqueId val="{00000002-B18F-5643-B9A4-BDB251347990}"/>
            </c:ext>
          </c:extLst>
        </c:ser>
        <c:ser>
          <c:idx val="3"/>
          <c:order val="3"/>
          <c:tx>
            <c:v>60%</c:v>
          </c:tx>
          <c:spPr>
            <a:solidFill>
              <a:schemeClr val="accent5">
                <a:lumMod val="60000"/>
                <a:lumOff val="40000"/>
              </a:schemeClr>
            </a:solidFill>
            <a:ln>
              <a:noFill/>
            </a:ln>
            <a:effectLst/>
          </c:spPr>
          <c:invertIfNegative val="0"/>
          <c:cat>
            <c:strRef>
              <c:f>'Ark1'!$C$84:$C$94</c:f>
              <c:strCache>
                <c:ptCount val="11"/>
                <c:pt idx="0">
                  <c:v>ikke ensom</c:v>
                </c:pt>
                <c:pt idx="1">
                  <c:v>glad og tilfreds</c:v>
                </c:pt>
                <c:pt idx="2">
                  <c:v>rolig og afslappet</c:v>
                </c:pt>
                <c:pt idx="3">
                  <c:v>veloplagt og overskud</c:v>
                </c:pt>
                <c:pt idx="4">
                  <c:v>ikke nervøs</c:v>
                </c:pt>
                <c:pt idx="5">
                  <c:v>ikke langt nede</c:v>
                </c:pt>
                <c:pt idx="6">
                  <c:v>let ved at sove</c:v>
                </c:pt>
                <c:pt idx="7">
                  <c:v>ikke hovedpine/mavepine</c:v>
                </c:pt>
                <c:pt idx="8">
                  <c:v>koncentration</c:v>
                </c:pt>
                <c:pt idx="9">
                  <c:v>let ved at huske</c:v>
                </c:pt>
                <c:pt idx="10">
                  <c:v>let tænke klart</c:v>
                </c:pt>
              </c:strCache>
            </c:strRef>
          </c:cat>
          <c:val>
            <c:numRef>
              <c:f>'Ark1'!$G$84:$G$94</c:f>
              <c:numCache>
                <c:formatCode>General</c:formatCode>
                <c:ptCount val="11"/>
                <c:pt idx="0">
                  <c:v>8</c:v>
                </c:pt>
                <c:pt idx="1">
                  <c:v>8</c:v>
                </c:pt>
                <c:pt idx="2">
                  <c:v>8</c:v>
                </c:pt>
                <c:pt idx="3">
                  <c:v>9</c:v>
                </c:pt>
                <c:pt idx="4">
                  <c:v>7</c:v>
                </c:pt>
                <c:pt idx="5">
                  <c:v>5</c:v>
                </c:pt>
                <c:pt idx="6">
                  <c:v>3</c:v>
                </c:pt>
                <c:pt idx="7">
                  <c:v>4</c:v>
                </c:pt>
                <c:pt idx="8">
                  <c:v>8</c:v>
                </c:pt>
                <c:pt idx="9">
                  <c:v>5</c:v>
                </c:pt>
                <c:pt idx="10">
                  <c:v>5</c:v>
                </c:pt>
              </c:numCache>
            </c:numRef>
          </c:val>
          <c:extLst>
            <c:ext xmlns:c16="http://schemas.microsoft.com/office/drawing/2014/chart" uri="{C3380CC4-5D6E-409C-BE32-E72D297353CC}">
              <c16:uniqueId val="{00000003-B18F-5643-B9A4-BDB251347990}"/>
            </c:ext>
          </c:extLst>
        </c:ser>
        <c:ser>
          <c:idx val="4"/>
          <c:order val="4"/>
          <c:tx>
            <c:v>80%</c:v>
          </c:tx>
          <c:spPr>
            <a:solidFill>
              <a:schemeClr val="accent5"/>
            </a:solidFill>
            <a:ln>
              <a:noFill/>
            </a:ln>
            <a:effectLst/>
          </c:spPr>
          <c:invertIfNegative val="0"/>
          <c:cat>
            <c:strRef>
              <c:f>'Ark1'!$C$84:$C$94</c:f>
              <c:strCache>
                <c:ptCount val="11"/>
                <c:pt idx="0">
                  <c:v>ikke ensom</c:v>
                </c:pt>
                <c:pt idx="1">
                  <c:v>glad og tilfreds</c:v>
                </c:pt>
                <c:pt idx="2">
                  <c:v>rolig og afslappet</c:v>
                </c:pt>
                <c:pt idx="3">
                  <c:v>veloplagt og overskud</c:v>
                </c:pt>
                <c:pt idx="4">
                  <c:v>ikke nervøs</c:v>
                </c:pt>
                <c:pt idx="5">
                  <c:v>ikke langt nede</c:v>
                </c:pt>
                <c:pt idx="6">
                  <c:v>let ved at sove</c:v>
                </c:pt>
                <c:pt idx="7">
                  <c:v>ikke hovedpine/mavepine</c:v>
                </c:pt>
                <c:pt idx="8">
                  <c:v>koncentration</c:v>
                </c:pt>
                <c:pt idx="9">
                  <c:v>let ved at huske</c:v>
                </c:pt>
                <c:pt idx="10">
                  <c:v>let tænke klart</c:v>
                </c:pt>
              </c:strCache>
            </c:strRef>
          </c:cat>
          <c:val>
            <c:numRef>
              <c:f>'Ark1'!$H$84:$H$94</c:f>
              <c:numCache>
                <c:formatCode>General</c:formatCode>
                <c:ptCount val="11"/>
                <c:pt idx="0">
                  <c:v>1</c:v>
                </c:pt>
                <c:pt idx="1">
                  <c:v>16</c:v>
                </c:pt>
                <c:pt idx="2">
                  <c:v>14</c:v>
                </c:pt>
                <c:pt idx="3">
                  <c:v>13</c:v>
                </c:pt>
                <c:pt idx="4">
                  <c:v>7</c:v>
                </c:pt>
                <c:pt idx="5">
                  <c:v>10</c:v>
                </c:pt>
                <c:pt idx="6">
                  <c:v>10</c:v>
                </c:pt>
                <c:pt idx="7">
                  <c:v>5</c:v>
                </c:pt>
                <c:pt idx="8">
                  <c:v>10</c:v>
                </c:pt>
                <c:pt idx="9">
                  <c:v>4</c:v>
                </c:pt>
                <c:pt idx="10">
                  <c:v>9</c:v>
                </c:pt>
              </c:numCache>
            </c:numRef>
          </c:val>
          <c:extLst>
            <c:ext xmlns:c16="http://schemas.microsoft.com/office/drawing/2014/chart" uri="{C3380CC4-5D6E-409C-BE32-E72D297353CC}">
              <c16:uniqueId val="{00000004-B18F-5643-B9A4-BDB251347990}"/>
            </c:ext>
          </c:extLst>
        </c:ser>
        <c:ser>
          <c:idx val="5"/>
          <c:order val="5"/>
          <c:tx>
            <c:v>100%</c:v>
          </c:tx>
          <c:spPr>
            <a:solidFill>
              <a:schemeClr val="accent5">
                <a:lumMod val="75000"/>
              </a:schemeClr>
            </a:solidFill>
            <a:ln>
              <a:noFill/>
            </a:ln>
            <a:effectLst/>
          </c:spPr>
          <c:invertIfNegative val="0"/>
          <c:cat>
            <c:strRef>
              <c:f>'Ark1'!$C$84:$C$94</c:f>
              <c:strCache>
                <c:ptCount val="11"/>
                <c:pt idx="0">
                  <c:v>ikke ensom</c:v>
                </c:pt>
                <c:pt idx="1">
                  <c:v>glad og tilfreds</c:v>
                </c:pt>
                <c:pt idx="2">
                  <c:v>rolig og afslappet</c:v>
                </c:pt>
                <c:pt idx="3">
                  <c:v>veloplagt og overskud</c:v>
                </c:pt>
                <c:pt idx="4">
                  <c:v>ikke nervøs</c:v>
                </c:pt>
                <c:pt idx="5">
                  <c:v>ikke langt nede</c:v>
                </c:pt>
                <c:pt idx="6">
                  <c:v>let ved at sove</c:v>
                </c:pt>
                <c:pt idx="7">
                  <c:v>ikke hovedpine/mavepine</c:v>
                </c:pt>
                <c:pt idx="8">
                  <c:v>koncentration</c:v>
                </c:pt>
                <c:pt idx="9">
                  <c:v>let ved at huske</c:v>
                </c:pt>
                <c:pt idx="10">
                  <c:v>let tænke klart</c:v>
                </c:pt>
              </c:strCache>
            </c:strRef>
          </c:cat>
          <c:val>
            <c:numRef>
              <c:f>'Ark1'!$I$84:$I$94</c:f>
              <c:numCache>
                <c:formatCode>General</c:formatCode>
                <c:ptCount val="11"/>
                <c:pt idx="0">
                  <c:v>24</c:v>
                </c:pt>
                <c:pt idx="1">
                  <c:v>9</c:v>
                </c:pt>
                <c:pt idx="2">
                  <c:v>9</c:v>
                </c:pt>
                <c:pt idx="3">
                  <c:v>7</c:v>
                </c:pt>
                <c:pt idx="4">
                  <c:v>18</c:v>
                </c:pt>
                <c:pt idx="5">
                  <c:v>16</c:v>
                </c:pt>
                <c:pt idx="6">
                  <c:v>13</c:v>
                </c:pt>
                <c:pt idx="7">
                  <c:v>21</c:v>
                </c:pt>
                <c:pt idx="8">
                  <c:v>12</c:v>
                </c:pt>
                <c:pt idx="9">
                  <c:v>21</c:v>
                </c:pt>
                <c:pt idx="10">
                  <c:v>14</c:v>
                </c:pt>
              </c:numCache>
            </c:numRef>
          </c:val>
          <c:extLst>
            <c:ext xmlns:c16="http://schemas.microsoft.com/office/drawing/2014/chart" uri="{C3380CC4-5D6E-409C-BE32-E72D297353CC}">
              <c16:uniqueId val="{00000005-B18F-5643-B9A4-BDB251347990}"/>
            </c:ext>
          </c:extLst>
        </c:ser>
        <c:dLbls>
          <c:showLegendKey val="0"/>
          <c:showVal val="0"/>
          <c:showCatName val="0"/>
          <c:showSerName val="0"/>
          <c:showPercent val="0"/>
          <c:showBubbleSize val="0"/>
        </c:dLbls>
        <c:gapWidth val="219"/>
        <c:overlap val="-27"/>
        <c:axId val="1427752688"/>
        <c:axId val="1427315424"/>
      </c:barChart>
      <c:catAx>
        <c:axId val="142775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427315424"/>
        <c:crosses val="autoZero"/>
        <c:auto val="1"/>
        <c:lblAlgn val="ctr"/>
        <c:lblOffset val="100"/>
        <c:noMultiLvlLbl val="0"/>
      </c:catAx>
      <c:valAx>
        <c:axId val="1427315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42775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MOBNING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v>.</c:v>
          </c:tx>
          <c:spPr>
            <a:solidFill>
              <a:schemeClr val="bg1"/>
            </a:solidFill>
            <a:ln>
              <a:noFill/>
            </a:ln>
            <a:effectLst/>
          </c:spPr>
          <c:invertIfNegative val="0"/>
          <c:cat>
            <c:strRef>
              <c:f>'Ark1'!$C$97:$C$100</c:f>
              <c:strCache>
                <c:ptCount val="4"/>
                <c:pt idx="0">
                  <c:v>er du blevet mobbet/elev</c:v>
                </c:pt>
                <c:pt idx="1">
                  <c:v>har du mobbet/elev</c:v>
                </c:pt>
                <c:pt idx="2">
                  <c:v>er du blevet mobbet/lærer</c:v>
                </c:pt>
                <c:pt idx="3">
                  <c:v>har du mobbet/lærer</c:v>
                </c:pt>
              </c:strCache>
            </c:strRef>
          </c:cat>
          <c:val>
            <c:numRef>
              <c:f>'Ark1'!$D$97:$D$100</c:f>
              <c:numCache>
                <c:formatCode>General</c:formatCode>
                <c:ptCount val="4"/>
              </c:numCache>
            </c:numRef>
          </c:val>
          <c:extLst>
            <c:ext xmlns:c16="http://schemas.microsoft.com/office/drawing/2014/chart" uri="{C3380CC4-5D6E-409C-BE32-E72D297353CC}">
              <c16:uniqueId val="{00000000-A276-DB4A-BBBB-9B6F6B9773C5}"/>
            </c:ext>
          </c:extLst>
        </c:ser>
        <c:ser>
          <c:idx val="1"/>
          <c:order val="1"/>
          <c:tx>
            <c:v>nej, aldrig</c:v>
          </c:tx>
          <c:spPr>
            <a:solidFill>
              <a:schemeClr val="accent6">
                <a:lumMod val="60000"/>
                <a:lumOff val="40000"/>
              </a:schemeClr>
            </a:solidFill>
            <a:ln>
              <a:noFill/>
            </a:ln>
            <a:effectLst/>
          </c:spPr>
          <c:invertIfNegative val="0"/>
          <c:cat>
            <c:strRef>
              <c:f>'Ark1'!$C$97:$C$100</c:f>
              <c:strCache>
                <c:ptCount val="4"/>
                <c:pt idx="0">
                  <c:v>er du blevet mobbet/elev</c:v>
                </c:pt>
                <c:pt idx="1">
                  <c:v>har du mobbet/elev</c:v>
                </c:pt>
                <c:pt idx="2">
                  <c:v>er du blevet mobbet/lærer</c:v>
                </c:pt>
                <c:pt idx="3">
                  <c:v>har du mobbet/lærer</c:v>
                </c:pt>
              </c:strCache>
            </c:strRef>
          </c:cat>
          <c:val>
            <c:numRef>
              <c:f>'Ark1'!$E$97:$E$100</c:f>
              <c:numCache>
                <c:formatCode>General</c:formatCode>
                <c:ptCount val="4"/>
                <c:pt idx="0">
                  <c:v>31</c:v>
                </c:pt>
                <c:pt idx="1">
                  <c:v>29</c:v>
                </c:pt>
                <c:pt idx="2">
                  <c:v>31</c:v>
                </c:pt>
                <c:pt idx="3">
                  <c:v>33</c:v>
                </c:pt>
              </c:numCache>
            </c:numRef>
          </c:val>
          <c:extLst>
            <c:ext xmlns:c16="http://schemas.microsoft.com/office/drawing/2014/chart" uri="{C3380CC4-5D6E-409C-BE32-E72D297353CC}">
              <c16:uniqueId val="{00000001-A276-DB4A-BBBB-9B6F6B9773C5}"/>
            </c:ext>
          </c:extLst>
        </c:ser>
        <c:ser>
          <c:idx val="2"/>
          <c:order val="2"/>
          <c:tx>
            <c:v>ja, 1-2 gange</c:v>
          </c:tx>
          <c:spPr>
            <a:solidFill>
              <a:schemeClr val="accent2">
                <a:lumMod val="40000"/>
                <a:lumOff val="60000"/>
              </a:schemeClr>
            </a:solidFill>
            <a:ln>
              <a:noFill/>
            </a:ln>
            <a:effectLst/>
          </c:spPr>
          <c:invertIfNegative val="0"/>
          <c:cat>
            <c:strRef>
              <c:f>'Ark1'!$C$97:$C$100</c:f>
              <c:strCache>
                <c:ptCount val="4"/>
                <c:pt idx="0">
                  <c:v>er du blevet mobbet/elev</c:v>
                </c:pt>
                <c:pt idx="1">
                  <c:v>har du mobbet/elev</c:v>
                </c:pt>
                <c:pt idx="2">
                  <c:v>er du blevet mobbet/lærer</c:v>
                </c:pt>
                <c:pt idx="3">
                  <c:v>har du mobbet/lærer</c:v>
                </c:pt>
              </c:strCache>
            </c:strRef>
          </c:cat>
          <c:val>
            <c:numRef>
              <c:f>'Ark1'!$F$97:$F$100</c:f>
              <c:numCache>
                <c:formatCode>General</c:formatCode>
                <c:ptCount val="4"/>
                <c:pt idx="0">
                  <c:v>2</c:v>
                </c:pt>
                <c:pt idx="1">
                  <c:v>5</c:v>
                </c:pt>
                <c:pt idx="2">
                  <c:v>3</c:v>
                </c:pt>
                <c:pt idx="3">
                  <c:v>0</c:v>
                </c:pt>
              </c:numCache>
            </c:numRef>
          </c:val>
          <c:extLst>
            <c:ext xmlns:c16="http://schemas.microsoft.com/office/drawing/2014/chart" uri="{C3380CC4-5D6E-409C-BE32-E72D297353CC}">
              <c16:uniqueId val="{00000002-A276-DB4A-BBBB-9B6F6B9773C5}"/>
            </c:ext>
          </c:extLst>
        </c:ser>
        <c:ser>
          <c:idx val="3"/>
          <c:order val="3"/>
          <c:tx>
            <c:v>ja, 2-3 gange om måneden</c:v>
          </c:tx>
          <c:spPr>
            <a:solidFill>
              <a:schemeClr val="accent2">
                <a:lumMod val="60000"/>
                <a:lumOff val="40000"/>
              </a:schemeClr>
            </a:solidFill>
            <a:ln>
              <a:noFill/>
            </a:ln>
            <a:effectLst/>
          </c:spPr>
          <c:invertIfNegative val="0"/>
          <c:cat>
            <c:strRef>
              <c:f>'Ark1'!$C$97:$C$100</c:f>
              <c:strCache>
                <c:ptCount val="4"/>
                <c:pt idx="0">
                  <c:v>er du blevet mobbet/elev</c:v>
                </c:pt>
                <c:pt idx="1">
                  <c:v>har du mobbet/elev</c:v>
                </c:pt>
                <c:pt idx="2">
                  <c:v>er du blevet mobbet/lærer</c:v>
                </c:pt>
                <c:pt idx="3">
                  <c:v>har du mobbet/lærer</c:v>
                </c:pt>
              </c:strCache>
            </c:strRef>
          </c:cat>
          <c:val>
            <c:numRef>
              <c:f>'Ark1'!$G$97:$G$100</c:f>
              <c:numCache>
                <c:formatCode>General</c:formatCode>
                <c:ptCount val="4"/>
                <c:pt idx="0">
                  <c:v>0</c:v>
                </c:pt>
                <c:pt idx="1">
                  <c:v>1</c:v>
                </c:pt>
                <c:pt idx="2">
                  <c:v>1</c:v>
                </c:pt>
                <c:pt idx="3">
                  <c:v>1</c:v>
                </c:pt>
              </c:numCache>
            </c:numRef>
          </c:val>
          <c:extLst>
            <c:ext xmlns:c16="http://schemas.microsoft.com/office/drawing/2014/chart" uri="{C3380CC4-5D6E-409C-BE32-E72D297353CC}">
              <c16:uniqueId val="{00000003-A276-DB4A-BBBB-9B6F6B9773C5}"/>
            </c:ext>
          </c:extLst>
        </c:ser>
        <c:ser>
          <c:idx val="4"/>
          <c:order val="4"/>
          <c:tx>
            <c:v>ja, 1 gang om ugen</c:v>
          </c:tx>
          <c:spPr>
            <a:solidFill>
              <a:schemeClr val="accent2">
                <a:lumMod val="75000"/>
              </a:schemeClr>
            </a:solidFill>
            <a:ln>
              <a:noFill/>
            </a:ln>
            <a:effectLst/>
          </c:spPr>
          <c:invertIfNegative val="0"/>
          <c:cat>
            <c:strRef>
              <c:f>'Ark1'!$C$97:$C$100</c:f>
              <c:strCache>
                <c:ptCount val="4"/>
                <c:pt idx="0">
                  <c:v>er du blevet mobbet/elev</c:v>
                </c:pt>
                <c:pt idx="1">
                  <c:v>har du mobbet/elev</c:v>
                </c:pt>
                <c:pt idx="2">
                  <c:v>er du blevet mobbet/lærer</c:v>
                </c:pt>
                <c:pt idx="3">
                  <c:v>har du mobbet/lærer</c:v>
                </c:pt>
              </c:strCache>
            </c:strRef>
          </c:cat>
          <c:val>
            <c:numRef>
              <c:f>'Ark1'!$H$97:$H$100</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4-A276-DB4A-BBBB-9B6F6B9773C5}"/>
            </c:ext>
          </c:extLst>
        </c:ser>
        <c:ser>
          <c:idx val="5"/>
          <c:order val="5"/>
          <c:tx>
            <c:v>ja, flere gange om ugen</c:v>
          </c:tx>
          <c:spPr>
            <a:solidFill>
              <a:schemeClr val="accent2">
                <a:lumMod val="50000"/>
              </a:schemeClr>
            </a:solidFill>
            <a:ln>
              <a:noFill/>
            </a:ln>
            <a:effectLst/>
          </c:spPr>
          <c:invertIfNegative val="0"/>
          <c:cat>
            <c:strRef>
              <c:f>'Ark1'!$C$97:$C$100</c:f>
              <c:strCache>
                <c:ptCount val="4"/>
                <c:pt idx="0">
                  <c:v>er du blevet mobbet/elev</c:v>
                </c:pt>
                <c:pt idx="1">
                  <c:v>har du mobbet/elev</c:v>
                </c:pt>
                <c:pt idx="2">
                  <c:v>er du blevet mobbet/lærer</c:v>
                </c:pt>
                <c:pt idx="3">
                  <c:v>har du mobbet/lærer</c:v>
                </c:pt>
              </c:strCache>
            </c:strRef>
          </c:cat>
          <c:val>
            <c:numRef>
              <c:f>'Ark1'!$I$97:$I$100</c:f>
              <c:numCache>
                <c:formatCode>General</c:formatCode>
                <c:ptCount val="4"/>
                <c:pt idx="0">
                  <c:v>1</c:v>
                </c:pt>
                <c:pt idx="1">
                  <c:v>0</c:v>
                </c:pt>
                <c:pt idx="2">
                  <c:v>0</c:v>
                </c:pt>
                <c:pt idx="3">
                  <c:v>1</c:v>
                </c:pt>
              </c:numCache>
            </c:numRef>
          </c:val>
          <c:extLst>
            <c:ext xmlns:c16="http://schemas.microsoft.com/office/drawing/2014/chart" uri="{C3380CC4-5D6E-409C-BE32-E72D297353CC}">
              <c16:uniqueId val="{00000005-A276-DB4A-BBBB-9B6F6B9773C5}"/>
            </c:ext>
          </c:extLst>
        </c:ser>
        <c:dLbls>
          <c:showLegendKey val="0"/>
          <c:showVal val="0"/>
          <c:showCatName val="0"/>
          <c:showSerName val="0"/>
          <c:showPercent val="0"/>
          <c:showBubbleSize val="0"/>
        </c:dLbls>
        <c:gapWidth val="219"/>
        <c:overlap val="-27"/>
        <c:axId val="1323579376"/>
        <c:axId val="1404384208"/>
      </c:barChart>
      <c:catAx>
        <c:axId val="132357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404384208"/>
        <c:crosses val="autoZero"/>
        <c:auto val="1"/>
        <c:lblAlgn val="ctr"/>
        <c:lblOffset val="100"/>
        <c:noMultiLvlLbl val="0"/>
      </c:catAx>
      <c:valAx>
        <c:axId val="1404384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2357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dirty="0"/>
              <a:t>SAMLET VURDERING I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1"/>
          <c:order val="1"/>
          <c:tx>
            <c:strRef>
              <c:f>'Ark1'!$E$110</c:f>
              <c:strCache>
                <c:ptCount val="1"/>
                <c:pt idx="0">
                  <c:v>2020</c:v>
                </c:pt>
              </c:strCache>
            </c:strRef>
          </c:tx>
          <c:spPr>
            <a:solidFill>
              <a:schemeClr val="accent2"/>
            </a:solidFill>
            <a:ln>
              <a:noFill/>
            </a:ln>
            <a:effectLst/>
          </c:spPr>
          <c:invertIfNegative val="0"/>
          <c:cat>
            <c:strRef>
              <c:f>'Ark1'!$C$111:$C$115</c:f>
              <c:strCache>
                <c:ptCount val="5"/>
                <c:pt idx="0">
                  <c:v>særdeles godt</c:v>
                </c:pt>
                <c:pt idx="1">
                  <c:v>godt</c:v>
                </c:pt>
                <c:pt idx="2">
                  <c:v>middel</c:v>
                </c:pt>
                <c:pt idx="3">
                  <c:v>dårligt</c:v>
                </c:pt>
                <c:pt idx="4">
                  <c:v>meget dårligt</c:v>
                </c:pt>
              </c:strCache>
            </c:strRef>
          </c:cat>
          <c:val>
            <c:numRef>
              <c:f>'Ark1'!$E$111:$E$115</c:f>
              <c:numCache>
                <c:formatCode>General</c:formatCode>
                <c:ptCount val="5"/>
                <c:pt idx="0">
                  <c:v>27.5</c:v>
                </c:pt>
                <c:pt idx="1">
                  <c:v>50</c:v>
                </c:pt>
                <c:pt idx="2">
                  <c:v>12.5</c:v>
                </c:pt>
                <c:pt idx="3">
                  <c:v>0</c:v>
                </c:pt>
                <c:pt idx="4">
                  <c:v>0</c:v>
                </c:pt>
              </c:numCache>
            </c:numRef>
          </c:val>
          <c:extLst>
            <c:ext xmlns:c16="http://schemas.microsoft.com/office/drawing/2014/chart" uri="{C3380CC4-5D6E-409C-BE32-E72D297353CC}">
              <c16:uniqueId val="{00000000-3941-0C49-8F27-94ABA5D818D8}"/>
            </c:ext>
          </c:extLst>
        </c:ser>
        <c:ser>
          <c:idx val="2"/>
          <c:order val="2"/>
          <c:tx>
            <c:strRef>
              <c:f>'Ark1'!$F$110</c:f>
              <c:strCache>
                <c:ptCount val="1"/>
                <c:pt idx="0">
                  <c:v>2022</c:v>
                </c:pt>
              </c:strCache>
            </c:strRef>
          </c:tx>
          <c:spPr>
            <a:solidFill>
              <a:schemeClr val="accent3"/>
            </a:solidFill>
            <a:ln>
              <a:noFill/>
            </a:ln>
            <a:effectLst/>
          </c:spPr>
          <c:invertIfNegative val="0"/>
          <c:cat>
            <c:strRef>
              <c:f>'Ark1'!$C$111:$C$115</c:f>
              <c:strCache>
                <c:ptCount val="5"/>
                <c:pt idx="0">
                  <c:v>særdeles godt</c:v>
                </c:pt>
                <c:pt idx="1">
                  <c:v>godt</c:v>
                </c:pt>
                <c:pt idx="2">
                  <c:v>middel</c:v>
                </c:pt>
                <c:pt idx="3">
                  <c:v>dårligt</c:v>
                </c:pt>
                <c:pt idx="4">
                  <c:v>meget dårligt</c:v>
                </c:pt>
              </c:strCache>
            </c:strRef>
          </c:cat>
          <c:val>
            <c:numRef>
              <c:f>'Ark1'!$F$111:$F$115</c:f>
              <c:numCache>
                <c:formatCode>General</c:formatCode>
                <c:ptCount val="5"/>
                <c:pt idx="0">
                  <c:v>26.7</c:v>
                </c:pt>
                <c:pt idx="1">
                  <c:v>44.4</c:v>
                </c:pt>
                <c:pt idx="2">
                  <c:v>26.7</c:v>
                </c:pt>
                <c:pt idx="3">
                  <c:v>2.5</c:v>
                </c:pt>
                <c:pt idx="4">
                  <c:v>0</c:v>
                </c:pt>
              </c:numCache>
            </c:numRef>
          </c:val>
          <c:extLst>
            <c:ext xmlns:c16="http://schemas.microsoft.com/office/drawing/2014/chart" uri="{C3380CC4-5D6E-409C-BE32-E72D297353CC}">
              <c16:uniqueId val="{00000001-3941-0C49-8F27-94ABA5D818D8}"/>
            </c:ext>
          </c:extLst>
        </c:ser>
        <c:ser>
          <c:idx val="3"/>
          <c:order val="3"/>
          <c:tx>
            <c:strRef>
              <c:f>'Ark1'!$G$110</c:f>
              <c:strCache>
                <c:ptCount val="1"/>
                <c:pt idx="0">
                  <c:v>2024</c:v>
                </c:pt>
              </c:strCache>
            </c:strRef>
          </c:tx>
          <c:spPr>
            <a:solidFill>
              <a:schemeClr val="accent4"/>
            </a:solidFill>
            <a:ln>
              <a:noFill/>
            </a:ln>
            <a:effectLst/>
          </c:spPr>
          <c:invertIfNegative val="0"/>
          <c:cat>
            <c:strRef>
              <c:f>'Ark1'!$C$111:$C$115</c:f>
              <c:strCache>
                <c:ptCount val="5"/>
                <c:pt idx="0">
                  <c:v>særdeles godt</c:v>
                </c:pt>
                <c:pt idx="1">
                  <c:v>godt</c:v>
                </c:pt>
                <c:pt idx="2">
                  <c:v>middel</c:v>
                </c:pt>
                <c:pt idx="3">
                  <c:v>dårligt</c:v>
                </c:pt>
                <c:pt idx="4">
                  <c:v>meget dårligt</c:v>
                </c:pt>
              </c:strCache>
            </c:strRef>
          </c:cat>
          <c:val>
            <c:numRef>
              <c:f>'Ark1'!$G$111:$G$115</c:f>
              <c:numCache>
                <c:formatCode>General</c:formatCode>
                <c:ptCount val="5"/>
                <c:pt idx="0">
                  <c:v>62.9</c:v>
                </c:pt>
                <c:pt idx="1">
                  <c:v>37.1</c:v>
                </c:pt>
                <c:pt idx="2">
                  <c:v>0</c:v>
                </c:pt>
                <c:pt idx="3">
                  <c:v>0</c:v>
                </c:pt>
                <c:pt idx="4">
                  <c:v>0</c:v>
                </c:pt>
              </c:numCache>
            </c:numRef>
          </c:val>
          <c:extLst>
            <c:ext xmlns:c16="http://schemas.microsoft.com/office/drawing/2014/chart" uri="{C3380CC4-5D6E-409C-BE32-E72D297353CC}">
              <c16:uniqueId val="{00000002-3941-0C49-8F27-94ABA5D818D8}"/>
            </c:ext>
          </c:extLst>
        </c:ser>
        <c:dLbls>
          <c:showLegendKey val="0"/>
          <c:showVal val="0"/>
          <c:showCatName val="0"/>
          <c:showSerName val="0"/>
          <c:showPercent val="0"/>
          <c:showBubbleSize val="0"/>
        </c:dLbls>
        <c:gapWidth val="219"/>
        <c:overlap val="-27"/>
        <c:axId val="1609370704"/>
        <c:axId val="1609368080"/>
        <c:extLst>
          <c:ext xmlns:c15="http://schemas.microsoft.com/office/drawing/2012/chart" uri="{02D57815-91ED-43cb-92C2-25804820EDAC}">
            <c15:filteredBarSeries>
              <c15:ser>
                <c:idx val="0"/>
                <c:order val="0"/>
                <c:tx>
                  <c:strRef>
                    <c:extLst>
                      <c:ext uri="{02D57815-91ED-43cb-92C2-25804820EDAC}">
                        <c15:formulaRef>
                          <c15:sqref>'Ark1'!$D$110</c15:sqref>
                        </c15:formulaRef>
                      </c:ext>
                    </c:extLst>
                    <c:strCache>
                      <c:ptCount val="1"/>
                    </c:strCache>
                  </c:strRef>
                </c:tx>
                <c:spPr>
                  <a:solidFill>
                    <a:schemeClr val="accent1"/>
                  </a:solidFill>
                  <a:ln>
                    <a:noFill/>
                  </a:ln>
                  <a:effectLst/>
                </c:spPr>
                <c:invertIfNegative val="0"/>
                <c:cat>
                  <c:strRef>
                    <c:extLst>
                      <c:ext uri="{02D57815-91ED-43cb-92C2-25804820EDAC}">
                        <c15:formulaRef>
                          <c15:sqref>'Ark1'!$C$111:$C$115</c15:sqref>
                        </c15:formulaRef>
                      </c:ext>
                    </c:extLst>
                    <c:strCache>
                      <c:ptCount val="5"/>
                      <c:pt idx="0">
                        <c:v>særdeles godt</c:v>
                      </c:pt>
                      <c:pt idx="1">
                        <c:v>godt</c:v>
                      </c:pt>
                      <c:pt idx="2">
                        <c:v>middel</c:v>
                      </c:pt>
                      <c:pt idx="3">
                        <c:v>dårligt</c:v>
                      </c:pt>
                      <c:pt idx="4">
                        <c:v>meget dårligt</c:v>
                      </c:pt>
                    </c:strCache>
                  </c:strRef>
                </c:cat>
                <c:val>
                  <c:numRef>
                    <c:extLst>
                      <c:ext uri="{02D57815-91ED-43cb-92C2-25804820EDAC}">
                        <c15:formulaRef>
                          <c15:sqref>'Ark1'!$D$111:$D$115</c15:sqref>
                        </c15:formulaRef>
                      </c:ext>
                    </c:extLst>
                    <c:numCache>
                      <c:formatCode>General</c:formatCode>
                      <c:ptCount val="5"/>
                    </c:numCache>
                  </c:numRef>
                </c:val>
                <c:extLst>
                  <c:ext xmlns:c16="http://schemas.microsoft.com/office/drawing/2014/chart" uri="{C3380CC4-5D6E-409C-BE32-E72D297353CC}">
                    <c16:uniqueId val="{00000003-3941-0C49-8F27-94ABA5D818D8}"/>
                  </c:ext>
                </c:extLst>
              </c15:ser>
            </c15:filteredBarSeries>
          </c:ext>
        </c:extLst>
      </c:barChart>
      <c:catAx>
        <c:axId val="160937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09368080"/>
        <c:crosses val="autoZero"/>
        <c:auto val="1"/>
        <c:lblAlgn val="ctr"/>
        <c:lblOffset val="100"/>
        <c:noMultiLvlLbl val="0"/>
      </c:catAx>
      <c:valAx>
        <c:axId val="1609368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0937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accent2">
          <a:lumMod val="50000"/>
        </a:schemeClr>
      </a:solidFill>
    </a:ln>
    <a:effectLst/>
  </c:spPr>
  <c:txPr>
    <a:bodyPr/>
    <a:lstStyle/>
    <a:p>
      <a:pPr>
        <a:defRPr/>
      </a:pPr>
      <a:endParaRPr lang="da-DK"/>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dirty="0"/>
              <a:t>RART STED I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1"/>
          <c:order val="1"/>
          <c:tx>
            <c:strRef>
              <c:f>'Ark1'!$E$117</c:f>
              <c:strCache>
                <c:ptCount val="1"/>
                <c:pt idx="0">
                  <c:v>2020</c:v>
                </c:pt>
              </c:strCache>
            </c:strRef>
          </c:tx>
          <c:spPr>
            <a:solidFill>
              <a:schemeClr val="accent2"/>
            </a:solidFill>
            <a:ln>
              <a:noFill/>
            </a:ln>
            <a:effectLst/>
          </c:spPr>
          <c:invertIfNegative val="0"/>
          <c:cat>
            <c:numRef>
              <c:f>'Ark1'!$C$118:$C$122</c:f>
              <c:numCache>
                <c:formatCode>General</c:formatCode>
                <c:ptCount val="5"/>
                <c:pt idx="0">
                  <c:v>100</c:v>
                </c:pt>
                <c:pt idx="1">
                  <c:v>80</c:v>
                </c:pt>
                <c:pt idx="2">
                  <c:v>60</c:v>
                </c:pt>
                <c:pt idx="3">
                  <c:v>40</c:v>
                </c:pt>
                <c:pt idx="4">
                  <c:v>20</c:v>
                </c:pt>
              </c:numCache>
            </c:numRef>
          </c:cat>
          <c:val>
            <c:numRef>
              <c:f>'Ark1'!$E$118:$E$122</c:f>
              <c:numCache>
                <c:formatCode>General</c:formatCode>
                <c:ptCount val="5"/>
                <c:pt idx="0">
                  <c:v>25</c:v>
                </c:pt>
                <c:pt idx="1">
                  <c:v>55</c:v>
                </c:pt>
                <c:pt idx="2">
                  <c:v>10</c:v>
                </c:pt>
                <c:pt idx="3">
                  <c:v>2.5</c:v>
                </c:pt>
                <c:pt idx="4">
                  <c:v>2.5</c:v>
                </c:pt>
              </c:numCache>
            </c:numRef>
          </c:val>
          <c:extLst>
            <c:ext xmlns:c16="http://schemas.microsoft.com/office/drawing/2014/chart" uri="{C3380CC4-5D6E-409C-BE32-E72D297353CC}">
              <c16:uniqueId val="{00000000-F845-D447-B01C-669FE48E4349}"/>
            </c:ext>
          </c:extLst>
        </c:ser>
        <c:ser>
          <c:idx val="2"/>
          <c:order val="2"/>
          <c:tx>
            <c:strRef>
              <c:f>'Ark1'!$F$117</c:f>
              <c:strCache>
                <c:ptCount val="1"/>
                <c:pt idx="0">
                  <c:v>2022</c:v>
                </c:pt>
              </c:strCache>
            </c:strRef>
          </c:tx>
          <c:spPr>
            <a:solidFill>
              <a:schemeClr val="accent3"/>
            </a:solidFill>
            <a:ln>
              <a:noFill/>
            </a:ln>
            <a:effectLst/>
          </c:spPr>
          <c:invertIfNegative val="0"/>
          <c:cat>
            <c:numRef>
              <c:f>'Ark1'!$C$118:$C$122</c:f>
              <c:numCache>
                <c:formatCode>General</c:formatCode>
                <c:ptCount val="5"/>
                <c:pt idx="0">
                  <c:v>100</c:v>
                </c:pt>
                <c:pt idx="1">
                  <c:v>80</c:v>
                </c:pt>
                <c:pt idx="2">
                  <c:v>60</c:v>
                </c:pt>
                <c:pt idx="3">
                  <c:v>40</c:v>
                </c:pt>
                <c:pt idx="4">
                  <c:v>20</c:v>
                </c:pt>
              </c:numCache>
            </c:numRef>
          </c:cat>
          <c:val>
            <c:numRef>
              <c:f>'Ark1'!$F$118:$F$122</c:f>
              <c:numCache>
                <c:formatCode>General</c:formatCode>
                <c:ptCount val="5"/>
                <c:pt idx="0">
                  <c:v>35.6</c:v>
                </c:pt>
                <c:pt idx="1">
                  <c:v>48.9</c:v>
                </c:pt>
                <c:pt idx="2">
                  <c:v>8.9</c:v>
                </c:pt>
                <c:pt idx="3">
                  <c:v>6.7</c:v>
                </c:pt>
                <c:pt idx="4">
                  <c:v>0</c:v>
                </c:pt>
              </c:numCache>
            </c:numRef>
          </c:val>
          <c:extLst>
            <c:ext xmlns:c16="http://schemas.microsoft.com/office/drawing/2014/chart" uri="{C3380CC4-5D6E-409C-BE32-E72D297353CC}">
              <c16:uniqueId val="{00000001-F845-D447-B01C-669FE48E4349}"/>
            </c:ext>
          </c:extLst>
        </c:ser>
        <c:ser>
          <c:idx val="3"/>
          <c:order val="3"/>
          <c:tx>
            <c:strRef>
              <c:f>'Ark1'!$G$117</c:f>
              <c:strCache>
                <c:ptCount val="1"/>
                <c:pt idx="0">
                  <c:v>2024</c:v>
                </c:pt>
              </c:strCache>
            </c:strRef>
          </c:tx>
          <c:spPr>
            <a:solidFill>
              <a:schemeClr val="accent4"/>
            </a:solidFill>
            <a:ln>
              <a:noFill/>
            </a:ln>
            <a:effectLst/>
          </c:spPr>
          <c:invertIfNegative val="0"/>
          <c:cat>
            <c:numRef>
              <c:f>'Ark1'!$C$118:$C$122</c:f>
              <c:numCache>
                <c:formatCode>General</c:formatCode>
                <c:ptCount val="5"/>
                <c:pt idx="0">
                  <c:v>100</c:v>
                </c:pt>
                <c:pt idx="1">
                  <c:v>80</c:v>
                </c:pt>
                <c:pt idx="2">
                  <c:v>60</c:v>
                </c:pt>
                <c:pt idx="3">
                  <c:v>40</c:v>
                </c:pt>
                <c:pt idx="4">
                  <c:v>20</c:v>
                </c:pt>
              </c:numCache>
            </c:numRef>
          </c:cat>
          <c:val>
            <c:numRef>
              <c:f>'Ark1'!$G$118:$G$122</c:f>
              <c:numCache>
                <c:formatCode>General</c:formatCode>
                <c:ptCount val="5"/>
                <c:pt idx="0">
                  <c:v>51.4</c:v>
                </c:pt>
                <c:pt idx="1">
                  <c:v>37.1</c:v>
                </c:pt>
                <c:pt idx="2">
                  <c:v>8.6</c:v>
                </c:pt>
                <c:pt idx="3">
                  <c:v>0</c:v>
                </c:pt>
                <c:pt idx="4">
                  <c:v>2.9</c:v>
                </c:pt>
              </c:numCache>
            </c:numRef>
          </c:val>
          <c:extLst>
            <c:ext xmlns:c16="http://schemas.microsoft.com/office/drawing/2014/chart" uri="{C3380CC4-5D6E-409C-BE32-E72D297353CC}">
              <c16:uniqueId val="{00000002-F845-D447-B01C-669FE48E4349}"/>
            </c:ext>
          </c:extLst>
        </c:ser>
        <c:dLbls>
          <c:showLegendKey val="0"/>
          <c:showVal val="0"/>
          <c:showCatName val="0"/>
          <c:showSerName val="0"/>
          <c:showPercent val="0"/>
          <c:showBubbleSize val="0"/>
        </c:dLbls>
        <c:gapWidth val="219"/>
        <c:overlap val="-27"/>
        <c:axId val="654671088"/>
        <c:axId val="654672800"/>
        <c:extLst>
          <c:ext xmlns:c15="http://schemas.microsoft.com/office/drawing/2012/chart" uri="{02D57815-91ED-43cb-92C2-25804820EDAC}">
            <c15:filteredBarSeries>
              <c15:ser>
                <c:idx val="0"/>
                <c:order val="0"/>
                <c:tx>
                  <c:strRef>
                    <c:extLst>
                      <c:ext uri="{02D57815-91ED-43cb-92C2-25804820EDAC}">
                        <c15:formulaRef>
                          <c15:sqref>'Ark1'!$D$117</c15:sqref>
                        </c15:formulaRef>
                      </c:ext>
                    </c:extLst>
                    <c:strCache>
                      <c:ptCount val="1"/>
                    </c:strCache>
                  </c:strRef>
                </c:tx>
                <c:spPr>
                  <a:solidFill>
                    <a:schemeClr val="accent1"/>
                  </a:solidFill>
                  <a:ln>
                    <a:noFill/>
                  </a:ln>
                  <a:effectLst/>
                </c:spPr>
                <c:invertIfNegative val="0"/>
                <c:cat>
                  <c:numRef>
                    <c:extLst>
                      <c:ext uri="{02D57815-91ED-43cb-92C2-25804820EDAC}">
                        <c15:formulaRef>
                          <c15:sqref>'Ark1'!$C$118:$C$122</c15:sqref>
                        </c15:formulaRef>
                      </c:ext>
                    </c:extLst>
                    <c:numCache>
                      <c:formatCode>General</c:formatCode>
                      <c:ptCount val="5"/>
                      <c:pt idx="0">
                        <c:v>100</c:v>
                      </c:pt>
                      <c:pt idx="1">
                        <c:v>80</c:v>
                      </c:pt>
                      <c:pt idx="2">
                        <c:v>60</c:v>
                      </c:pt>
                      <c:pt idx="3">
                        <c:v>40</c:v>
                      </c:pt>
                      <c:pt idx="4">
                        <c:v>20</c:v>
                      </c:pt>
                    </c:numCache>
                  </c:numRef>
                </c:cat>
                <c:val>
                  <c:numRef>
                    <c:extLst>
                      <c:ext uri="{02D57815-91ED-43cb-92C2-25804820EDAC}">
                        <c15:formulaRef>
                          <c15:sqref>'Ark1'!$D$118:$D$122</c15:sqref>
                        </c15:formulaRef>
                      </c:ext>
                    </c:extLst>
                    <c:numCache>
                      <c:formatCode>General</c:formatCode>
                      <c:ptCount val="5"/>
                    </c:numCache>
                  </c:numRef>
                </c:val>
                <c:extLst>
                  <c:ext xmlns:c16="http://schemas.microsoft.com/office/drawing/2014/chart" uri="{C3380CC4-5D6E-409C-BE32-E72D297353CC}">
                    <c16:uniqueId val="{00000003-F845-D447-B01C-669FE48E4349}"/>
                  </c:ext>
                </c:extLst>
              </c15:ser>
            </c15:filteredBarSeries>
          </c:ext>
        </c:extLst>
      </c:barChart>
      <c:catAx>
        <c:axId val="65467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54672800"/>
        <c:crosses val="autoZero"/>
        <c:auto val="1"/>
        <c:lblAlgn val="ctr"/>
        <c:lblOffset val="100"/>
        <c:noMultiLvlLbl val="0"/>
      </c:catAx>
      <c:valAx>
        <c:axId val="65467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54671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accent2">
          <a:lumMod val="50000"/>
        </a:schemeClr>
      </a:solidFill>
    </a:ln>
    <a:effectLst/>
  </c:spPr>
  <c:txPr>
    <a:bodyPr/>
    <a:lstStyle/>
    <a:p>
      <a:pPr>
        <a:defRPr/>
      </a:pPr>
      <a:endParaRPr lang="da-DK"/>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dirty="0"/>
              <a:t>TRYG I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1"/>
          <c:order val="1"/>
          <c:tx>
            <c:strRef>
              <c:f>'Ark1'!$E$124</c:f>
              <c:strCache>
                <c:ptCount val="1"/>
                <c:pt idx="0">
                  <c:v>2020</c:v>
                </c:pt>
              </c:strCache>
            </c:strRef>
          </c:tx>
          <c:spPr>
            <a:solidFill>
              <a:schemeClr val="accent2"/>
            </a:solidFill>
            <a:ln>
              <a:noFill/>
            </a:ln>
            <a:effectLst/>
          </c:spPr>
          <c:invertIfNegative val="0"/>
          <c:cat>
            <c:numRef>
              <c:f>'Ark1'!$C$125:$C$129</c:f>
              <c:numCache>
                <c:formatCode>General</c:formatCode>
                <c:ptCount val="5"/>
                <c:pt idx="0">
                  <c:v>100</c:v>
                </c:pt>
                <c:pt idx="1">
                  <c:v>80</c:v>
                </c:pt>
                <c:pt idx="2">
                  <c:v>60</c:v>
                </c:pt>
                <c:pt idx="3">
                  <c:v>40</c:v>
                </c:pt>
                <c:pt idx="4">
                  <c:v>20</c:v>
                </c:pt>
              </c:numCache>
            </c:numRef>
          </c:cat>
          <c:val>
            <c:numRef>
              <c:f>'Ark1'!$E$125:$E$129</c:f>
              <c:numCache>
                <c:formatCode>General</c:formatCode>
                <c:ptCount val="5"/>
                <c:pt idx="0">
                  <c:v>40</c:v>
                </c:pt>
                <c:pt idx="1">
                  <c:v>40</c:v>
                </c:pt>
                <c:pt idx="2">
                  <c:v>10</c:v>
                </c:pt>
                <c:pt idx="3">
                  <c:v>0</c:v>
                </c:pt>
                <c:pt idx="4">
                  <c:v>5</c:v>
                </c:pt>
              </c:numCache>
            </c:numRef>
          </c:val>
          <c:extLst>
            <c:ext xmlns:c16="http://schemas.microsoft.com/office/drawing/2014/chart" uri="{C3380CC4-5D6E-409C-BE32-E72D297353CC}">
              <c16:uniqueId val="{00000000-1FD1-BC41-BB1F-7178D450D960}"/>
            </c:ext>
          </c:extLst>
        </c:ser>
        <c:ser>
          <c:idx val="2"/>
          <c:order val="2"/>
          <c:tx>
            <c:strRef>
              <c:f>'Ark1'!$F$124</c:f>
              <c:strCache>
                <c:ptCount val="1"/>
                <c:pt idx="0">
                  <c:v>2022</c:v>
                </c:pt>
              </c:strCache>
            </c:strRef>
          </c:tx>
          <c:spPr>
            <a:solidFill>
              <a:schemeClr val="accent3"/>
            </a:solidFill>
            <a:ln>
              <a:noFill/>
            </a:ln>
            <a:effectLst/>
          </c:spPr>
          <c:invertIfNegative val="0"/>
          <c:cat>
            <c:numRef>
              <c:f>'Ark1'!$C$125:$C$129</c:f>
              <c:numCache>
                <c:formatCode>General</c:formatCode>
                <c:ptCount val="5"/>
                <c:pt idx="0">
                  <c:v>100</c:v>
                </c:pt>
                <c:pt idx="1">
                  <c:v>80</c:v>
                </c:pt>
                <c:pt idx="2">
                  <c:v>60</c:v>
                </c:pt>
                <c:pt idx="3">
                  <c:v>40</c:v>
                </c:pt>
                <c:pt idx="4">
                  <c:v>20</c:v>
                </c:pt>
              </c:numCache>
            </c:numRef>
          </c:cat>
          <c:val>
            <c:numRef>
              <c:f>'Ark1'!$F$125:$F$129</c:f>
              <c:numCache>
                <c:formatCode>General</c:formatCode>
                <c:ptCount val="5"/>
                <c:pt idx="0">
                  <c:v>44.4</c:v>
                </c:pt>
                <c:pt idx="1">
                  <c:v>37.799999999999997</c:v>
                </c:pt>
                <c:pt idx="2">
                  <c:v>15.6</c:v>
                </c:pt>
                <c:pt idx="3">
                  <c:v>2.2000000000000002</c:v>
                </c:pt>
                <c:pt idx="4">
                  <c:v>0</c:v>
                </c:pt>
              </c:numCache>
            </c:numRef>
          </c:val>
          <c:extLst>
            <c:ext xmlns:c16="http://schemas.microsoft.com/office/drawing/2014/chart" uri="{C3380CC4-5D6E-409C-BE32-E72D297353CC}">
              <c16:uniqueId val="{00000001-1FD1-BC41-BB1F-7178D450D960}"/>
            </c:ext>
          </c:extLst>
        </c:ser>
        <c:ser>
          <c:idx val="3"/>
          <c:order val="3"/>
          <c:tx>
            <c:strRef>
              <c:f>'Ark1'!$G$124</c:f>
              <c:strCache>
                <c:ptCount val="1"/>
                <c:pt idx="0">
                  <c:v>2024</c:v>
                </c:pt>
              </c:strCache>
            </c:strRef>
          </c:tx>
          <c:spPr>
            <a:solidFill>
              <a:schemeClr val="accent4"/>
            </a:solidFill>
            <a:ln>
              <a:noFill/>
            </a:ln>
            <a:effectLst/>
          </c:spPr>
          <c:invertIfNegative val="0"/>
          <c:cat>
            <c:numRef>
              <c:f>'Ark1'!$C$125:$C$129</c:f>
              <c:numCache>
                <c:formatCode>General</c:formatCode>
                <c:ptCount val="5"/>
                <c:pt idx="0">
                  <c:v>100</c:v>
                </c:pt>
                <c:pt idx="1">
                  <c:v>80</c:v>
                </c:pt>
                <c:pt idx="2">
                  <c:v>60</c:v>
                </c:pt>
                <c:pt idx="3">
                  <c:v>40</c:v>
                </c:pt>
                <c:pt idx="4">
                  <c:v>20</c:v>
                </c:pt>
              </c:numCache>
            </c:numRef>
          </c:cat>
          <c:val>
            <c:numRef>
              <c:f>'Ark1'!$G$125:$G$129</c:f>
              <c:numCache>
                <c:formatCode>General</c:formatCode>
                <c:ptCount val="5"/>
                <c:pt idx="0">
                  <c:v>65.7</c:v>
                </c:pt>
                <c:pt idx="1">
                  <c:v>22.9</c:v>
                </c:pt>
                <c:pt idx="2">
                  <c:v>8.6</c:v>
                </c:pt>
                <c:pt idx="3">
                  <c:v>0</c:v>
                </c:pt>
                <c:pt idx="4">
                  <c:v>2.9</c:v>
                </c:pt>
              </c:numCache>
            </c:numRef>
          </c:val>
          <c:extLst>
            <c:ext xmlns:c16="http://schemas.microsoft.com/office/drawing/2014/chart" uri="{C3380CC4-5D6E-409C-BE32-E72D297353CC}">
              <c16:uniqueId val="{00000002-1FD1-BC41-BB1F-7178D450D960}"/>
            </c:ext>
          </c:extLst>
        </c:ser>
        <c:dLbls>
          <c:showLegendKey val="0"/>
          <c:showVal val="0"/>
          <c:showCatName val="0"/>
          <c:showSerName val="0"/>
          <c:showPercent val="0"/>
          <c:showBubbleSize val="0"/>
        </c:dLbls>
        <c:gapWidth val="219"/>
        <c:overlap val="-27"/>
        <c:axId val="654200496"/>
        <c:axId val="654202208"/>
        <c:extLst>
          <c:ext xmlns:c15="http://schemas.microsoft.com/office/drawing/2012/chart" uri="{02D57815-91ED-43cb-92C2-25804820EDAC}">
            <c15:filteredBarSeries>
              <c15:ser>
                <c:idx val="0"/>
                <c:order val="0"/>
                <c:tx>
                  <c:strRef>
                    <c:extLst>
                      <c:ext uri="{02D57815-91ED-43cb-92C2-25804820EDAC}">
                        <c15:formulaRef>
                          <c15:sqref>'Ark1'!$D$124</c15:sqref>
                        </c15:formulaRef>
                      </c:ext>
                    </c:extLst>
                    <c:strCache>
                      <c:ptCount val="1"/>
                    </c:strCache>
                  </c:strRef>
                </c:tx>
                <c:spPr>
                  <a:solidFill>
                    <a:schemeClr val="accent1"/>
                  </a:solidFill>
                  <a:ln>
                    <a:noFill/>
                  </a:ln>
                  <a:effectLst/>
                </c:spPr>
                <c:invertIfNegative val="0"/>
                <c:cat>
                  <c:numRef>
                    <c:extLst>
                      <c:ext uri="{02D57815-91ED-43cb-92C2-25804820EDAC}">
                        <c15:formulaRef>
                          <c15:sqref>'Ark1'!$C$125:$C$129</c15:sqref>
                        </c15:formulaRef>
                      </c:ext>
                    </c:extLst>
                    <c:numCache>
                      <c:formatCode>General</c:formatCode>
                      <c:ptCount val="5"/>
                      <c:pt idx="0">
                        <c:v>100</c:v>
                      </c:pt>
                      <c:pt idx="1">
                        <c:v>80</c:v>
                      </c:pt>
                      <c:pt idx="2">
                        <c:v>60</c:v>
                      </c:pt>
                      <c:pt idx="3">
                        <c:v>40</c:v>
                      </c:pt>
                      <c:pt idx="4">
                        <c:v>20</c:v>
                      </c:pt>
                    </c:numCache>
                  </c:numRef>
                </c:cat>
                <c:val>
                  <c:numRef>
                    <c:extLst>
                      <c:ext uri="{02D57815-91ED-43cb-92C2-25804820EDAC}">
                        <c15:formulaRef>
                          <c15:sqref>'Ark1'!$D$125:$D$129</c15:sqref>
                        </c15:formulaRef>
                      </c:ext>
                    </c:extLst>
                    <c:numCache>
                      <c:formatCode>General</c:formatCode>
                      <c:ptCount val="5"/>
                    </c:numCache>
                  </c:numRef>
                </c:val>
                <c:extLst>
                  <c:ext xmlns:c16="http://schemas.microsoft.com/office/drawing/2014/chart" uri="{C3380CC4-5D6E-409C-BE32-E72D297353CC}">
                    <c16:uniqueId val="{00000003-1FD1-BC41-BB1F-7178D450D960}"/>
                  </c:ext>
                </c:extLst>
              </c15:ser>
            </c15:filteredBarSeries>
          </c:ext>
        </c:extLst>
      </c:barChart>
      <c:catAx>
        <c:axId val="65420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54202208"/>
        <c:crosses val="autoZero"/>
        <c:auto val="1"/>
        <c:lblAlgn val="ctr"/>
        <c:lblOffset val="100"/>
        <c:noMultiLvlLbl val="0"/>
      </c:catAx>
      <c:valAx>
        <c:axId val="65420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5420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accent2">
          <a:lumMod val="50000"/>
        </a:schemeClr>
      </a:solidFill>
    </a:ln>
    <a:effectLst/>
  </c:spPr>
  <c:txPr>
    <a:bodyPr/>
    <a:lstStyle/>
    <a:p>
      <a:pPr>
        <a:defRPr/>
      </a:pPr>
      <a:endParaRPr lang="da-DK"/>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dirty="0"/>
              <a:t>MØBLER I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'Ark1'!$C$152</c:f>
              <c:strCache>
                <c:ptCount val="1"/>
                <c:pt idx="0">
                  <c:v>OK</c:v>
                </c:pt>
              </c:strCache>
            </c:strRef>
          </c:tx>
          <c:spPr>
            <a:solidFill>
              <a:schemeClr val="accent6"/>
            </a:solidFill>
            <a:ln>
              <a:noFill/>
            </a:ln>
            <a:effectLst/>
          </c:spPr>
          <c:invertIfNegative val="0"/>
          <c:cat>
            <c:numRef>
              <c:f>'Ark1'!$D$151:$G$151</c:f>
              <c:numCache>
                <c:formatCode>General</c:formatCode>
                <c:ptCount val="4"/>
                <c:pt idx="1">
                  <c:v>2020</c:v>
                </c:pt>
                <c:pt idx="2">
                  <c:v>2022</c:v>
                </c:pt>
                <c:pt idx="3">
                  <c:v>2024</c:v>
                </c:pt>
              </c:numCache>
            </c:numRef>
          </c:cat>
          <c:val>
            <c:numRef>
              <c:f>'Ark1'!$D$152:$G$152</c:f>
              <c:numCache>
                <c:formatCode>General</c:formatCode>
                <c:ptCount val="4"/>
                <c:pt idx="1">
                  <c:v>45</c:v>
                </c:pt>
                <c:pt idx="2">
                  <c:v>52.2</c:v>
                </c:pt>
                <c:pt idx="3">
                  <c:v>70</c:v>
                </c:pt>
              </c:numCache>
            </c:numRef>
          </c:val>
          <c:extLst>
            <c:ext xmlns:c16="http://schemas.microsoft.com/office/drawing/2014/chart" uri="{C3380CC4-5D6E-409C-BE32-E72D297353CC}">
              <c16:uniqueId val="{00000000-A07D-C041-9ECE-3AA3ECD5BD65}"/>
            </c:ext>
          </c:extLst>
        </c:ser>
        <c:ser>
          <c:idx val="1"/>
          <c:order val="1"/>
          <c:tx>
            <c:strRef>
              <c:f>'Ark1'!$C$153</c:f>
              <c:strCache>
                <c:ptCount val="1"/>
                <c:pt idx="0">
                  <c:v>mindre problemer</c:v>
                </c:pt>
              </c:strCache>
            </c:strRef>
          </c:tx>
          <c:spPr>
            <a:solidFill>
              <a:schemeClr val="accent5"/>
            </a:solidFill>
            <a:ln>
              <a:noFill/>
            </a:ln>
            <a:effectLst/>
          </c:spPr>
          <c:invertIfNegative val="0"/>
          <c:cat>
            <c:numRef>
              <c:f>'Ark1'!$D$151:$G$151</c:f>
              <c:numCache>
                <c:formatCode>General</c:formatCode>
                <c:ptCount val="4"/>
                <c:pt idx="1">
                  <c:v>2020</c:v>
                </c:pt>
                <c:pt idx="2">
                  <c:v>2022</c:v>
                </c:pt>
                <c:pt idx="3">
                  <c:v>2024</c:v>
                </c:pt>
              </c:numCache>
            </c:numRef>
          </c:cat>
          <c:val>
            <c:numRef>
              <c:f>'Ark1'!$D$153:$G$153</c:f>
              <c:numCache>
                <c:formatCode>General</c:formatCode>
                <c:ptCount val="4"/>
                <c:pt idx="1">
                  <c:v>42.5</c:v>
                </c:pt>
                <c:pt idx="2">
                  <c:v>41.1</c:v>
                </c:pt>
                <c:pt idx="3">
                  <c:v>24.3</c:v>
                </c:pt>
              </c:numCache>
            </c:numRef>
          </c:val>
          <c:extLst>
            <c:ext xmlns:c16="http://schemas.microsoft.com/office/drawing/2014/chart" uri="{C3380CC4-5D6E-409C-BE32-E72D297353CC}">
              <c16:uniqueId val="{00000001-A07D-C041-9ECE-3AA3ECD5BD65}"/>
            </c:ext>
          </c:extLst>
        </c:ser>
        <c:ser>
          <c:idx val="2"/>
          <c:order val="2"/>
          <c:tx>
            <c:strRef>
              <c:f>'Ark1'!$C$154</c:f>
              <c:strCache>
                <c:ptCount val="1"/>
                <c:pt idx="0">
                  <c:v>bør ændres</c:v>
                </c:pt>
              </c:strCache>
            </c:strRef>
          </c:tx>
          <c:spPr>
            <a:solidFill>
              <a:schemeClr val="accent4"/>
            </a:solidFill>
            <a:ln>
              <a:noFill/>
            </a:ln>
            <a:effectLst/>
          </c:spPr>
          <c:invertIfNegative val="0"/>
          <c:cat>
            <c:numRef>
              <c:f>'Ark1'!$D$151:$G$151</c:f>
              <c:numCache>
                <c:formatCode>General</c:formatCode>
                <c:ptCount val="4"/>
                <c:pt idx="1">
                  <c:v>2020</c:v>
                </c:pt>
                <c:pt idx="2">
                  <c:v>2022</c:v>
                </c:pt>
                <c:pt idx="3">
                  <c:v>2024</c:v>
                </c:pt>
              </c:numCache>
            </c:numRef>
          </c:cat>
          <c:val>
            <c:numRef>
              <c:f>'Ark1'!$D$154:$G$154</c:f>
              <c:numCache>
                <c:formatCode>General</c:formatCode>
                <c:ptCount val="4"/>
                <c:pt idx="1">
                  <c:v>12.5</c:v>
                </c:pt>
                <c:pt idx="2">
                  <c:v>6.6</c:v>
                </c:pt>
                <c:pt idx="3">
                  <c:v>5.7</c:v>
                </c:pt>
              </c:numCache>
            </c:numRef>
          </c:val>
          <c:extLst>
            <c:ext xmlns:c16="http://schemas.microsoft.com/office/drawing/2014/chart" uri="{C3380CC4-5D6E-409C-BE32-E72D297353CC}">
              <c16:uniqueId val="{00000002-A07D-C041-9ECE-3AA3ECD5BD65}"/>
            </c:ext>
          </c:extLst>
        </c:ser>
        <c:dLbls>
          <c:showLegendKey val="0"/>
          <c:showVal val="0"/>
          <c:showCatName val="0"/>
          <c:showSerName val="0"/>
          <c:showPercent val="0"/>
          <c:showBubbleSize val="0"/>
        </c:dLbls>
        <c:gapWidth val="219"/>
        <c:overlap val="-27"/>
        <c:axId val="654574304"/>
        <c:axId val="654599328"/>
      </c:barChart>
      <c:catAx>
        <c:axId val="65457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54599328"/>
        <c:crosses val="autoZero"/>
        <c:auto val="1"/>
        <c:lblAlgn val="ctr"/>
        <c:lblOffset val="100"/>
        <c:noMultiLvlLbl val="0"/>
      </c:catAx>
      <c:valAx>
        <c:axId val="654599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5457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accent2">
          <a:lumMod val="50000"/>
        </a:schemeClr>
      </a:solidFill>
    </a:ln>
    <a:effectLst/>
  </c:spPr>
  <c:txPr>
    <a:bodyPr/>
    <a:lstStyle/>
    <a:p>
      <a:pPr>
        <a:defRPr/>
      </a:pPr>
      <a:endParaRPr lang="da-DK"/>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dirty="0"/>
              <a:t>STØJ I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'Ark1'!$C$132</c:f>
              <c:strCache>
                <c:ptCount val="1"/>
                <c:pt idx="0">
                  <c:v>OK</c:v>
                </c:pt>
              </c:strCache>
            </c:strRef>
          </c:tx>
          <c:spPr>
            <a:solidFill>
              <a:schemeClr val="accent6"/>
            </a:solidFill>
            <a:ln>
              <a:noFill/>
            </a:ln>
            <a:effectLst/>
          </c:spPr>
          <c:invertIfNegative val="0"/>
          <c:cat>
            <c:numRef>
              <c:f>'Ark1'!$D$131:$G$131</c:f>
              <c:numCache>
                <c:formatCode>General</c:formatCode>
                <c:ptCount val="4"/>
                <c:pt idx="1">
                  <c:v>2020</c:v>
                </c:pt>
                <c:pt idx="2">
                  <c:v>2022</c:v>
                </c:pt>
                <c:pt idx="3">
                  <c:v>2024</c:v>
                </c:pt>
              </c:numCache>
            </c:numRef>
          </c:cat>
          <c:val>
            <c:numRef>
              <c:f>'Ark1'!$D$132:$G$132</c:f>
              <c:numCache>
                <c:formatCode>General</c:formatCode>
                <c:ptCount val="4"/>
                <c:pt idx="1">
                  <c:v>36</c:v>
                </c:pt>
                <c:pt idx="2">
                  <c:v>37.799999999999997</c:v>
                </c:pt>
                <c:pt idx="3">
                  <c:v>35.799999999999997</c:v>
                </c:pt>
              </c:numCache>
            </c:numRef>
          </c:val>
          <c:extLst>
            <c:ext xmlns:c16="http://schemas.microsoft.com/office/drawing/2014/chart" uri="{C3380CC4-5D6E-409C-BE32-E72D297353CC}">
              <c16:uniqueId val="{00000000-F280-CB4E-862D-934A737A97E4}"/>
            </c:ext>
          </c:extLst>
        </c:ser>
        <c:ser>
          <c:idx val="1"/>
          <c:order val="1"/>
          <c:tx>
            <c:strRef>
              <c:f>'Ark1'!$C$133</c:f>
              <c:strCache>
                <c:ptCount val="1"/>
                <c:pt idx="0">
                  <c:v>mindre problemer</c:v>
                </c:pt>
              </c:strCache>
            </c:strRef>
          </c:tx>
          <c:spPr>
            <a:solidFill>
              <a:schemeClr val="accent5"/>
            </a:solidFill>
            <a:ln>
              <a:noFill/>
            </a:ln>
            <a:effectLst/>
          </c:spPr>
          <c:invertIfNegative val="0"/>
          <c:cat>
            <c:numRef>
              <c:f>'Ark1'!$D$131:$G$131</c:f>
              <c:numCache>
                <c:formatCode>General</c:formatCode>
                <c:ptCount val="4"/>
                <c:pt idx="1">
                  <c:v>2020</c:v>
                </c:pt>
                <c:pt idx="2">
                  <c:v>2022</c:v>
                </c:pt>
                <c:pt idx="3">
                  <c:v>2024</c:v>
                </c:pt>
              </c:numCache>
            </c:numRef>
          </c:cat>
          <c:val>
            <c:numRef>
              <c:f>'Ark1'!$D$133:$G$133</c:f>
              <c:numCache>
                <c:formatCode>General</c:formatCode>
                <c:ptCount val="4"/>
                <c:pt idx="1">
                  <c:v>53</c:v>
                </c:pt>
                <c:pt idx="2">
                  <c:v>51.1</c:v>
                </c:pt>
                <c:pt idx="3">
                  <c:v>51.4</c:v>
                </c:pt>
              </c:numCache>
            </c:numRef>
          </c:val>
          <c:extLst>
            <c:ext xmlns:c16="http://schemas.microsoft.com/office/drawing/2014/chart" uri="{C3380CC4-5D6E-409C-BE32-E72D297353CC}">
              <c16:uniqueId val="{00000001-F280-CB4E-862D-934A737A97E4}"/>
            </c:ext>
          </c:extLst>
        </c:ser>
        <c:ser>
          <c:idx val="2"/>
          <c:order val="2"/>
          <c:tx>
            <c:strRef>
              <c:f>'Ark1'!$C$134</c:f>
              <c:strCache>
                <c:ptCount val="1"/>
                <c:pt idx="0">
                  <c:v>bør ændres</c:v>
                </c:pt>
              </c:strCache>
            </c:strRef>
          </c:tx>
          <c:spPr>
            <a:solidFill>
              <a:schemeClr val="accent4"/>
            </a:solidFill>
            <a:ln>
              <a:noFill/>
            </a:ln>
            <a:effectLst/>
          </c:spPr>
          <c:invertIfNegative val="0"/>
          <c:cat>
            <c:numRef>
              <c:f>'Ark1'!$D$131:$G$131</c:f>
              <c:numCache>
                <c:formatCode>General</c:formatCode>
                <c:ptCount val="4"/>
                <c:pt idx="1">
                  <c:v>2020</c:v>
                </c:pt>
                <c:pt idx="2">
                  <c:v>2022</c:v>
                </c:pt>
                <c:pt idx="3">
                  <c:v>2024</c:v>
                </c:pt>
              </c:numCache>
            </c:numRef>
          </c:cat>
          <c:val>
            <c:numRef>
              <c:f>'Ark1'!$D$134:$G$134</c:f>
              <c:numCache>
                <c:formatCode>General</c:formatCode>
                <c:ptCount val="4"/>
                <c:pt idx="1">
                  <c:v>11</c:v>
                </c:pt>
                <c:pt idx="2" formatCode="0.0">
                  <c:v>11.1</c:v>
                </c:pt>
                <c:pt idx="3">
                  <c:v>12.8</c:v>
                </c:pt>
              </c:numCache>
            </c:numRef>
          </c:val>
          <c:extLst>
            <c:ext xmlns:c16="http://schemas.microsoft.com/office/drawing/2014/chart" uri="{C3380CC4-5D6E-409C-BE32-E72D297353CC}">
              <c16:uniqueId val="{00000002-F280-CB4E-862D-934A737A97E4}"/>
            </c:ext>
          </c:extLst>
        </c:ser>
        <c:dLbls>
          <c:showLegendKey val="0"/>
          <c:showVal val="0"/>
          <c:showCatName val="0"/>
          <c:showSerName val="0"/>
          <c:showPercent val="0"/>
          <c:showBubbleSize val="0"/>
        </c:dLbls>
        <c:gapWidth val="219"/>
        <c:overlap val="-27"/>
        <c:axId val="1609052624"/>
        <c:axId val="1608886752"/>
      </c:barChart>
      <c:catAx>
        <c:axId val="160905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08886752"/>
        <c:crosses val="autoZero"/>
        <c:auto val="1"/>
        <c:lblAlgn val="ctr"/>
        <c:lblOffset val="100"/>
        <c:noMultiLvlLbl val="0"/>
      </c:catAx>
      <c:valAx>
        <c:axId val="1608886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0905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accent2">
          <a:lumMod val="50000"/>
        </a:schemeClr>
      </a:solidFill>
    </a:ln>
    <a:effectLst/>
  </c:spPr>
  <c:txPr>
    <a:bodyPr/>
    <a:lstStyle/>
    <a:p>
      <a:pPr>
        <a:defRPr/>
      </a:pPr>
      <a:endParaRPr lang="da-DK"/>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dirty="0"/>
              <a:t>OPRYDNING I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'Ark1'!$C$137</c:f>
              <c:strCache>
                <c:ptCount val="1"/>
                <c:pt idx="0">
                  <c:v>OK</c:v>
                </c:pt>
              </c:strCache>
            </c:strRef>
          </c:tx>
          <c:spPr>
            <a:solidFill>
              <a:schemeClr val="accent6"/>
            </a:solidFill>
            <a:ln>
              <a:noFill/>
            </a:ln>
            <a:effectLst/>
          </c:spPr>
          <c:invertIfNegative val="0"/>
          <c:cat>
            <c:numRef>
              <c:f>'Ark1'!$D$136:$G$136</c:f>
              <c:numCache>
                <c:formatCode>General</c:formatCode>
                <c:ptCount val="4"/>
                <c:pt idx="1">
                  <c:v>2020</c:v>
                </c:pt>
                <c:pt idx="2">
                  <c:v>2022</c:v>
                </c:pt>
                <c:pt idx="3">
                  <c:v>2024</c:v>
                </c:pt>
              </c:numCache>
            </c:numRef>
          </c:cat>
          <c:val>
            <c:numRef>
              <c:f>'Ark1'!$D$137:$G$137</c:f>
              <c:numCache>
                <c:formatCode>General</c:formatCode>
                <c:ptCount val="4"/>
                <c:pt idx="1">
                  <c:v>30</c:v>
                </c:pt>
                <c:pt idx="2">
                  <c:v>24.5</c:v>
                </c:pt>
                <c:pt idx="3">
                  <c:v>28.6</c:v>
                </c:pt>
              </c:numCache>
            </c:numRef>
          </c:val>
          <c:extLst>
            <c:ext xmlns:c16="http://schemas.microsoft.com/office/drawing/2014/chart" uri="{C3380CC4-5D6E-409C-BE32-E72D297353CC}">
              <c16:uniqueId val="{00000000-C617-5D49-A3E9-AC1A33EBAF8F}"/>
            </c:ext>
          </c:extLst>
        </c:ser>
        <c:ser>
          <c:idx val="1"/>
          <c:order val="1"/>
          <c:tx>
            <c:strRef>
              <c:f>'Ark1'!$C$138</c:f>
              <c:strCache>
                <c:ptCount val="1"/>
                <c:pt idx="0">
                  <c:v>mindre problemer</c:v>
                </c:pt>
              </c:strCache>
            </c:strRef>
          </c:tx>
          <c:spPr>
            <a:solidFill>
              <a:schemeClr val="accent5"/>
            </a:solidFill>
            <a:ln>
              <a:noFill/>
            </a:ln>
            <a:effectLst/>
          </c:spPr>
          <c:invertIfNegative val="0"/>
          <c:cat>
            <c:numRef>
              <c:f>'Ark1'!$D$136:$G$136</c:f>
              <c:numCache>
                <c:formatCode>General</c:formatCode>
                <c:ptCount val="4"/>
                <c:pt idx="1">
                  <c:v>2020</c:v>
                </c:pt>
                <c:pt idx="2">
                  <c:v>2022</c:v>
                </c:pt>
                <c:pt idx="3">
                  <c:v>2024</c:v>
                </c:pt>
              </c:numCache>
            </c:numRef>
          </c:cat>
          <c:val>
            <c:numRef>
              <c:f>'Ark1'!$D$138:$G$138</c:f>
              <c:numCache>
                <c:formatCode>General</c:formatCode>
                <c:ptCount val="4"/>
                <c:pt idx="1">
                  <c:v>55</c:v>
                </c:pt>
                <c:pt idx="2">
                  <c:v>50</c:v>
                </c:pt>
                <c:pt idx="3">
                  <c:v>58.6</c:v>
                </c:pt>
              </c:numCache>
            </c:numRef>
          </c:val>
          <c:extLst>
            <c:ext xmlns:c16="http://schemas.microsoft.com/office/drawing/2014/chart" uri="{C3380CC4-5D6E-409C-BE32-E72D297353CC}">
              <c16:uniqueId val="{00000001-C617-5D49-A3E9-AC1A33EBAF8F}"/>
            </c:ext>
          </c:extLst>
        </c:ser>
        <c:ser>
          <c:idx val="2"/>
          <c:order val="2"/>
          <c:tx>
            <c:strRef>
              <c:f>'Ark1'!$C$139</c:f>
              <c:strCache>
                <c:ptCount val="1"/>
                <c:pt idx="0">
                  <c:v>bør ændres</c:v>
                </c:pt>
              </c:strCache>
            </c:strRef>
          </c:tx>
          <c:spPr>
            <a:solidFill>
              <a:schemeClr val="accent4"/>
            </a:solidFill>
            <a:ln>
              <a:noFill/>
            </a:ln>
            <a:effectLst/>
          </c:spPr>
          <c:invertIfNegative val="0"/>
          <c:cat>
            <c:numRef>
              <c:f>'Ark1'!$D$136:$G$136</c:f>
              <c:numCache>
                <c:formatCode>General</c:formatCode>
                <c:ptCount val="4"/>
                <c:pt idx="1">
                  <c:v>2020</c:v>
                </c:pt>
                <c:pt idx="2">
                  <c:v>2022</c:v>
                </c:pt>
                <c:pt idx="3">
                  <c:v>2024</c:v>
                </c:pt>
              </c:numCache>
            </c:numRef>
          </c:cat>
          <c:val>
            <c:numRef>
              <c:f>'Ark1'!$D$139:$G$139</c:f>
              <c:numCache>
                <c:formatCode>General</c:formatCode>
                <c:ptCount val="4"/>
                <c:pt idx="1">
                  <c:v>13.8</c:v>
                </c:pt>
                <c:pt idx="2">
                  <c:v>25.5</c:v>
                </c:pt>
                <c:pt idx="3">
                  <c:v>12.8</c:v>
                </c:pt>
              </c:numCache>
            </c:numRef>
          </c:val>
          <c:extLst>
            <c:ext xmlns:c16="http://schemas.microsoft.com/office/drawing/2014/chart" uri="{C3380CC4-5D6E-409C-BE32-E72D297353CC}">
              <c16:uniqueId val="{00000002-C617-5D49-A3E9-AC1A33EBAF8F}"/>
            </c:ext>
          </c:extLst>
        </c:ser>
        <c:dLbls>
          <c:showLegendKey val="0"/>
          <c:showVal val="0"/>
          <c:showCatName val="0"/>
          <c:showSerName val="0"/>
          <c:showPercent val="0"/>
          <c:showBubbleSize val="0"/>
        </c:dLbls>
        <c:gapWidth val="219"/>
        <c:overlap val="-27"/>
        <c:axId val="111608239"/>
        <c:axId val="312827279"/>
      </c:barChart>
      <c:catAx>
        <c:axId val="11160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312827279"/>
        <c:crosses val="autoZero"/>
        <c:auto val="1"/>
        <c:lblAlgn val="ctr"/>
        <c:lblOffset val="100"/>
        <c:noMultiLvlLbl val="0"/>
      </c:catAx>
      <c:valAx>
        <c:axId val="3128272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11608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accent2">
          <a:lumMod val="50000"/>
        </a:schemeClr>
      </a:solidFill>
    </a:ln>
    <a:effectLst/>
  </c:spPr>
  <c:txPr>
    <a:bodyPr/>
    <a:lstStyle/>
    <a:p>
      <a:pPr>
        <a:defRPr/>
      </a:pPr>
      <a:endParaRPr lang="da-DK"/>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dirty="0"/>
              <a:t>RENGØRING I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'Ark1'!$C$142</c:f>
              <c:strCache>
                <c:ptCount val="1"/>
                <c:pt idx="0">
                  <c:v>OK</c:v>
                </c:pt>
              </c:strCache>
            </c:strRef>
          </c:tx>
          <c:spPr>
            <a:solidFill>
              <a:schemeClr val="accent6"/>
            </a:solidFill>
            <a:ln>
              <a:noFill/>
            </a:ln>
            <a:effectLst/>
          </c:spPr>
          <c:invertIfNegative val="0"/>
          <c:cat>
            <c:numRef>
              <c:f>'Ark1'!$D$141:$G$141</c:f>
              <c:numCache>
                <c:formatCode>General</c:formatCode>
                <c:ptCount val="4"/>
                <c:pt idx="1">
                  <c:v>2020</c:v>
                </c:pt>
                <c:pt idx="2">
                  <c:v>2022</c:v>
                </c:pt>
                <c:pt idx="3">
                  <c:v>2024</c:v>
                </c:pt>
              </c:numCache>
            </c:numRef>
          </c:cat>
          <c:val>
            <c:numRef>
              <c:f>'Ark1'!$D$142:$G$142</c:f>
              <c:numCache>
                <c:formatCode>General</c:formatCode>
                <c:ptCount val="4"/>
                <c:pt idx="1">
                  <c:v>28.8</c:v>
                </c:pt>
                <c:pt idx="2">
                  <c:v>26.7</c:v>
                </c:pt>
                <c:pt idx="3">
                  <c:v>20</c:v>
                </c:pt>
              </c:numCache>
            </c:numRef>
          </c:val>
          <c:extLst>
            <c:ext xmlns:c16="http://schemas.microsoft.com/office/drawing/2014/chart" uri="{C3380CC4-5D6E-409C-BE32-E72D297353CC}">
              <c16:uniqueId val="{00000000-8C4B-744C-857D-2042A38642C5}"/>
            </c:ext>
          </c:extLst>
        </c:ser>
        <c:ser>
          <c:idx val="1"/>
          <c:order val="1"/>
          <c:tx>
            <c:strRef>
              <c:f>'Ark1'!$C$143</c:f>
              <c:strCache>
                <c:ptCount val="1"/>
                <c:pt idx="0">
                  <c:v>mindre problemer</c:v>
                </c:pt>
              </c:strCache>
            </c:strRef>
          </c:tx>
          <c:spPr>
            <a:solidFill>
              <a:schemeClr val="accent5"/>
            </a:solidFill>
            <a:ln>
              <a:noFill/>
            </a:ln>
            <a:effectLst/>
          </c:spPr>
          <c:invertIfNegative val="0"/>
          <c:cat>
            <c:numRef>
              <c:f>'Ark1'!$D$141:$G$141</c:f>
              <c:numCache>
                <c:formatCode>General</c:formatCode>
                <c:ptCount val="4"/>
                <c:pt idx="1">
                  <c:v>2020</c:v>
                </c:pt>
                <c:pt idx="2">
                  <c:v>2022</c:v>
                </c:pt>
                <c:pt idx="3">
                  <c:v>2024</c:v>
                </c:pt>
              </c:numCache>
            </c:numRef>
          </c:cat>
          <c:val>
            <c:numRef>
              <c:f>'Ark1'!$D$143:$G$143</c:f>
              <c:numCache>
                <c:formatCode>General</c:formatCode>
                <c:ptCount val="4"/>
                <c:pt idx="1">
                  <c:v>60</c:v>
                </c:pt>
                <c:pt idx="2">
                  <c:v>45.6</c:v>
                </c:pt>
                <c:pt idx="3">
                  <c:v>61</c:v>
                </c:pt>
              </c:numCache>
            </c:numRef>
          </c:val>
          <c:extLst>
            <c:ext xmlns:c16="http://schemas.microsoft.com/office/drawing/2014/chart" uri="{C3380CC4-5D6E-409C-BE32-E72D297353CC}">
              <c16:uniqueId val="{00000001-8C4B-744C-857D-2042A38642C5}"/>
            </c:ext>
          </c:extLst>
        </c:ser>
        <c:ser>
          <c:idx val="2"/>
          <c:order val="2"/>
          <c:tx>
            <c:strRef>
              <c:f>'Ark1'!$C$144</c:f>
              <c:strCache>
                <c:ptCount val="1"/>
                <c:pt idx="0">
                  <c:v>bør ændres</c:v>
                </c:pt>
              </c:strCache>
            </c:strRef>
          </c:tx>
          <c:spPr>
            <a:solidFill>
              <a:schemeClr val="accent4"/>
            </a:solidFill>
            <a:ln>
              <a:noFill/>
            </a:ln>
            <a:effectLst/>
          </c:spPr>
          <c:invertIfNegative val="0"/>
          <c:cat>
            <c:numRef>
              <c:f>'Ark1'!$D$141:$G$141</c:f>
              <c:numCache>
                <c:formatCode>General</c:formatCode>
                <c:ptCount val="4"/>
                <c:pt idx="1">
                  <c:v>2020</c:v>
                </c:pt>
                <c:pt idx="2">
                  <c:v>2022</c:v>
                </c:pt>
                <c:pt idx="3">
                  <c:v>2024</c:v>
                </c:pt>
              </c:numCache>
            </c:numRef>
          </c:cat>
          <c:val>
            <c:numRef>
              <c:f>'Ark1'!$D$144:$G$144</c:f>
              <c:numCache>
                <c:formatCode>General</c:formatCode>
                <c:ptCount val="4"/>
                <c:pt idx="1">
                  <c:v>11.2</c:v>
                </c:pt>
                <c:pt idx="2">
                  <c:v>27.7</c:v>
                </c:pt>
                <c:pt idx="3">
                  <c:v>19</c:v>
                </c:pt>
              </c:numCache>
            </c:numRef>
          </c:val>
          <c:extLst>
            <c:ext xmlns:c16="http://schemas.microsoft.com/office/drawing/2014/chart" uri="{C3380CC4-5D6E-409C-BE32-E72D297353CC}">
              <c16:uniqueId val="{00000002-8C4B-744C-857D-2042A38642C5}"/>
            </c:ext>
          </c:extLst>
        </c:ser>
        <c:dLbls>
          <c:showLegendKey val="0"/>
          <c:showVal val="0"/>
          <c:showCatName val="0"/>
          <c:showSerName val="0"/>
          <c:showPercent val="0"/>
          <c:showBubbleSize val="0"/>
        </c:dLbls>
        <c:gapWidth val="219"/>
        <c:overlap val="-27"/>
        <c:axId val="2110645599"/>
        <c:axId val="2110647311"/>
      </c:barChart>
      <c:catAx>
        <c:axId val="211064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110647311"/>
        <c:crosses val="autoZero"/>
        <c:auto val="1"/>
        <c:lblAlgn val="ctr"/>
        <c:lblOffset val="100"/>
        <c:noMultiLvlLbl val="0"/>
      </c:catAx>
      <c:valAx>
        <c:axId val="2110647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110645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accent2">
          <a:lumMod val="50000"/>
        </a:schemeClr>
      </a:solidFill>
    </a:ln>
    <a:effectLst/>
  </c:spPr>
  <c:txPr>
    <a:bodyPr/>
    <a:lstStyle/>
    <a:p>
      <a:pPr>
        <a:defRPr/>
      </a:pPr>
      <a:endParaRPr lang="da-DK"/>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dirty="0"/>
              <a:t>WIFI I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'Ark1'!$C$147</c:f>
              <c:strCache>
                <c:ptCount val="1"/>
                <c:pt idx="0">
                  <c:v>OK</c:v>
                </c:pt>
              </c:strCache>
            </c:strRef>
          </c:tx>
          <c:spPr>
            <a:solidFill>
              <a:schemeClr val="accent6"/>
            </a:solidFill>
            <a:ln>
              <a:noFill/>
            </a:ln>
            <a:effectLst/>
          </c:spPr>
          <c:invertIfNegative val="0"/>
          <c:cat>
            <c:numRef>
              <c:f>'Ark1'!$D$146:$G$146</c:f>
              <c:numCache>
                <c:formatCode>General</c:formatCode>
                <c:ptCount val="4"/>
                <c:pt idx="1">
                  <c:v>2020</c:v>
                </c:pt>
                <c:pt idx="2">
                  <c:v>2022</c:v>
                </c:pt>
                <c:pt idx="3">
                  <c:v>2024</c:v>
                </c:pt>
              </c:numCache>
            </c:numRef>
          </c:cat>
          <c:val>
            <c:numRef>
              <c:f>'Ark1'!$D$147:$G$147</c:f>
              <c:numCache>
                <c:formatCode>General</c:formatCode>
                <c:ptCount val="4"/>
                <c:pt idx="1">
                  <c:v>18.8</c:v>
                </c:pt>
                <c:pt idx="2">
                  <c:v>16.7</c:v>
                </c:pt>
                <c:pt idx="3">
                  <c:v>30</c:v>
                </c:pt>
              </c:numCache>
            </c:numRef>
          </c:val>
          <c:extLst>
            <c:ext xmlns:c16="http://schemas.microsoft.com/office/drawing/2014/chart" uri="{C3380CC4-5D6E-409C-BE32-E72D297353CC}">
              <c16:uniqueId val="{00000000-D8DC-8446-BDF5-C42307016B9D}"/>
            </c:ext>
          </c:extLst>
        </c:ser>
        <c:ser>
          <c:idx val="1"/>
          <c:order val="1"/>
          <c:tx>
            <c:strRef>
              <c:f>'Ark1'!$C$148</c:f>
              <c:strCache>
                <c:ptCount val="1"/>
                <c:pt idx="0">
                  <c:v>mindre problemer</c:v>
                </c:pt>
              </c:strCache>
            </c:strRef>
          </c:tx>
          <c:spPr>
            <a:solidFill>
              <a:schemeClr val="accent5"/>
            </a:solidFill>
            <a:ln>
              <a:noFill/>
            </a:ln>
            <a:effectLst/>
          </c:spPr>
          <c:invertIfNegative val="0"/>
          <c:cat>
            <c:numRef>
              <c:f>'Ark1'!$D$146:$G$146</c:f>
              <c:numCache>
                <c:formatCode>General</c:formatCode>
                <c:ptCount val="4"/>
                <c:pt idx="1">
                  <c:v>2020</c:v>
                </c:pt>
                <c:pt idx="2">
                  <c:v>2022</c:v>
                </c:pt>
                <c:pt idx="3">
                  <c:v>2024</c:v>
                </c:pt>
              </c:numCache>
            </c:numRef>
          </c:cat>
          <c:val>
            <c:numRef>
              <c:f>'Ark1'!$D$148:$G$148</c:f>
              <c:numCache>
                <c:formatCode>General</c:formatCode>
                <c:ptCount val="4"/>
                <c:pt idx="1">
                  <c:v>55</c:v>
                </c:pt>
                <c:pt idx="2">
                  <c:v>27.8</c:v>
                </c:pt>
                <c:pt idx="3">
                  <c:v>40</c:v>
                </c:pt>
              </c:numCache>
            </c:numRef>
          </c:val>
          <c:extLst>
            <c:ext xmlns:c16="http://schemas.microsoft.com/office/drawing/2014/chart" uri="{C3380CC4-5D6E-409C-BE32-E72D297353CC}">
              <c16:uniqueId val="{00000001-D8DC-8446-BDF5-C42307016B9D}"/>
            </c:ext>
          </c:extLst>
        </c:ser>
        <c:ser>
          <c:idx val="2"/>
          <c:order val="2"/>
          <c:tx>
            <c:strRef>
              <c:f>'Ark1'!$C$149</c:f>
              <c:strCache>
                <c:ptCount val="1"/>
                <c:pt idx="0">
                  <c:v>bør ændres</c:v>
                </c:pt>
              </c:strCache>
            </c:strRef>
          </c:tx>
          <c:spPr>
            <a:solidFill>
              <a:schemeClr val="accent4"/>
            </a:solidFill>
            <a:ln>
              <a:noFill/>
            </a:ln>
            <a:effectLst/>
          </c:spPr>
          <c:invertIfNegative val="0"/>
          <c:cat>
            <c:numRef>
              <c:f>'Ark1'!$D$146:$G$146</c:f>
              <c:numCache>
                <c:formatCode>General</c:formatCode>
                <c:ptCount val="4"/>
                <c:pt idx="1">
                  <c:v>2020</c:v>
                </c:pt>
                <c:pt idx="2">
                  <c:v>2022</c:v>
                </c:pt>
                <c:pt idx="3">
                  <c:v>2024</c:v>
                </c:pt>
              </c:numCache>
            </c:numRef>
          </c:cat>
          <c:val>
            <c:numRef>
              <c:f>'Ark1'!$D$149:$G$149</c:f>
              <c:numCache>
                <c:formatCode>General</c:formatCode>
                <c:ptCount val="4"/>
                <c:pt idx="1">
                  <c:v>26.2</c:v>
                </c:pt>
                <c:pt idx="2">
                  <c:v>55.5</c:v>
                </c:pt>
                <c:pt idx="3">
                  <c:v>28.6</c:v>
                </c:pt>
              </c:numCache>
            </c:numRef>
          </c:val>
          <c:extLst>
            <c:ext xmlns:c16="http://schemas.microsoft.com/office/drawing/2014/chart" uri="{C3380CC4-5D6E-409C-BE32-E72D297353CC}">
              <c16:uniqueId val="{00000002-D8DC-8446-BDF5-C42307016B9D}"/>
            </c:ext>
          </c:extLst>
        </c:ser>
        <c:dLbls>
          <c:showLegendKey val="0"/>
          <c:showVal val="0"/>
          <c:showCatName val="0"/>
          <c:showSerName val="0"/>
          <c:showPercent val="0"/>
          <c:showBubbleSize val="0"/>
        </c:dLbls>
        <c:gapWidth val="219"/>
        <c:overlap val="-27"/>
        <c:axId val="2110319023"/>
        <c:axId val="2110320735"/>
      </c:barChart>
      <c:catAx>
        <c:axId val="211031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110320735"/>
        <c:crosses val="autoZero"/>
        <c:auto val="1"/>
        <c:lblAlgn val="ctr"/>
        <c:lblOffset val="100"/>
        <c:noMultiLvlLbl val="0"/>
      </c:catAx>
      <c:valAx>
        <c:axId val="21103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110319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accent2">
          <a:lumMod val="50000"/>
        </a:schemeClr>
      </a:solid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ALDER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SAMLET VURDERING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KLARER SIG FAGLIGT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UNDERVISNINGS FALIGE NIVEAU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DROPPE UD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PJÆKKET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a:t>KØN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A8D-6541-93F1-1AAB75EC99B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A8D-6541-93F1-1AAB75EC99B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A8D-6541-93F1-1AAB75EC99B6}"/>
              </c:ext>
            </c:extLst>
          </c:dPt>
          <c:cat>
            <c:strRef>
              <c:f>'Ark1'!$C$5:$C$7</c:f>
              <c:strCache>
                <c:ptCount val="3"/>
                <c:pt idx="0">
                  <c:v>mand</c:v>
                </c:pt>
                <c:pt idx="1">
                  <c:v>kvinde</c:v>
                </c:pt>
                <c:pt idx="2">
                  <c:v>andet</c:v>
                </c:pt>
              </c:strCache>
            </c:strRef>
          </c:cat>
          <c:val>
            <c:numRef>
              <c:f>'Ark1'!$D$5:$D$7</c:f>
              <c:numCache>
                <c:formatCode>General</c:formatCode>
                <c:ptCount val="3"/>
                <c:pt idx="0">
                  <c:v>15</c:v>
                </c:pt>
                <c:pt idx="1">
                  <c:v>19</c:v>
                </c:pt>
                <c:pt idx="2">
                  <c:v>1</c:v>
                </c:pt>
              </c:numCache>
            </c:numRef>
          </c:val>
          <c:extLst>
            <c:ext xmlns:c16="http://schemas.microsoft.com/office/drawing/2014/chart" uri="{C3380CC4-5D6E-409C-BE32-E72D297353CC}">
              <c16:uniqueId val="{00000006-4A8D-6541-93F1-1AAB75EC99B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E8BD1-4BF3-BD4F-8BF6-34D90FBA591D}" type="datetimeFigureOut">
              <a:rPr lang="da-DK" smtClean="0"/>
              <a:t>25.04.2024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DD0A1-5606-1443-9438-692267942272}" type="slidenum">
              <a:rPr lang="da-DK" smtClean="0"/>
              <a:t>‹nr.›</a:t>
            </a:fld>
            <a:endParaRPr lang="da-DK"/>
          </a:p>
        </p:txBody>
      </p:sp>
    </p:spTree>
    <p:extLst>
      <p:ext uri="{BB962C8B-B14F-4D97-AF65-F5344CB8AC3E}">
        <p14:creationId xmlns:p14="http://schemas.microsoft.com/office/powerpoint/2010/main" val="319170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2B9DB-C5D6-2A47-9889-D32F4023011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C01BA1F-91D2-1A4B-A839-7875E543A0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9E8D1E6-81DE-5C4A-8B1B-12AF374CB542}"/>
              </a:ext>
            </a:extLst>
          </p:cNvPr>
          <p:cNvSpPr>
            <a:spLocks noGrp="1"/>
          </p:cNvSpPr>
          <p:nvPr>
            <p:ph type="dt" sz="half" idx="10"/>
          </p:nvPr>
        </p:nvSpPr>
        <p:spPr/>
        <p:txBody>
          <a:bodyPr/>
          <a:lstStyle/>
          <a:p>
            <a:fld id="{2E83A9DB-6FE6-1543-96A1-55A28B32DF35}" type="datetime1">
              <a:rPr lang="da-DK" smtClean="0"/>
              <a:t>25.04.2024</a:t>
            </a:fld>
            <a:endParaRPr lang="da-DK"/>
          </a:p>
        </p:txBody>
      </p:sp>
      <p:sp>
        <p:nvSpPr>
          <p:cNvPr id="5" name="Pladsholder til sidefod 4">
            <a:extLst>
              <a:ext uri="{FF2B5EF4-FFF2-40B4-BE49-F238E27FC236}">
                <a16:creationId xmlns:a16="http://schemas.microsoft.com/office/drawing/2014/main" id="{EC5A8722-5742-B24D-A061-E32843BC2C29}"/>
              </a:ext>
            </a:extLst>
          </p:cNvPr>
          <p:cNvSpPr>
            <a:spLocks noGrp="1"/>
          </p:cNvSpPr>
          <p:nvPr>
            <p:ph type="ftr" sz="quarter" idx="11"/>
          </p:nvPr>
        </p:nvSpPr>
        <p:spPr/>
        <p:txBody>
          <a:bodyPr/>
          <a:lstStyle/>
          <a:p>
            <a:r>
              <a:rPr lang="da-DK"/>
              <a:t>UMV - UHR - 2020</a:t>
            </a:r>
          </a:p>
        </p:txBody>
      </p:sp>
      <p:sp>
        <p:nvSpPr>
          <p:cNvPr id="6" name="Pladsholder til slidenummer 5">
            <a:extLst>
              <a:ext uri="{FF2B5EF4-FFF2-40B4-BE49-F238E27FC236}">
                <a16:creationId xmlns:a16="http://schemas.microsoft.com/office/drawing/2014/main" id="{CE30F9EA-F4EF-864A-8614-FFBDD595B48A}"/>
              </a:ext>
            </a:extLst>
          </p:cNvPr>
          <p:cNvSpPr>
            <a:spLocks noGrp="1"/>
          </p:cNvSpPr>
          <p:nvPr>
            <p:ph type="sldNum" sz="quarter" idx="12"/>
          </p:nvPr>
        </p:nvSpPr>
        <p:spPr/>
        <p:txBody>
          <a:bodyPr/>
          <a:lstStyle/>
          <a:p>
            <a:fld id="{7BB14F73-3DD5-7C49-9CB0-7D142C195237}" type="slidenum">
              <a:rPr lang="da-DK" smtClean="0"/>
              <a:t>‹nr.›</a:t>
            </a:fld>
            <a:endParaRPr lang="da-DK"/>
          </a:p>
        </p:txBody>
      </p:sp>
    </p:spTree>
    <p:extLst>
      <p:ext uri="{BB962C8B-B14F-4D97-AF65-F5344CB8AC3E}">
        <p14:creationId xmlns:p14="http://schemas.microsoft.com/office/powerpoint/2010/main" val="16891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80674-21C6-0746-B8D1-AAE456ACFA0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55D4A80-7EEB-0F4C-B681-D31AA02207D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D91E0C4-617E-D342-AB47-8666096D81B0}"/>
              </a:ext>
            </a:extLst>
          </p:cNvPr>
          <p:cNvSpPr>
            <a:spLocks noGrp="1"/>
          </p:cNvSpPr>
          <p:nvPr>
            <p:ph type="dt" sz="half" idx="10"/>
          </p:nvPr>
        </p:nvSpPr>
        <p:spPr/>
        <p:txBody>
          <a:bodyPr/>
          <a:lstStyle/>
          <a:p>
            <a:fld id="{15E4F72A-E15A-E246-9A17-140A0FD5E99D}" type="datetime1">
              <a:rPr lang="da-DK" smtClean="0"/>
              <a:t>25.04.2024</a:t>
            </a:fld>
            <a:endParaRPr lang="da-DK"/>
          </a:p>
        </p:txBody>
      </p:sp>
      <p:sp>
        <p:nvSpPr>
          <p:cNvPr id="5" name="Pladsholder til sidefod 4">
            <a:extLst>
              <a:ext uri="{FF2B5EF4-FFF2-40B4-BE49-F238E27FC236}">
                <a16:creationId xmlns:a16="http://schemas.microsoft.com/office/drawing/2014/main" id="{2996F46D-C5C4-FD4F-B82A-DAB8F288269E}"/>
              </a:ext>
            </a:extLst>
          </p:cNvPr>
          <p:cNvSpPr>
            <a:spLocks noGrp="1"/>
          </p:cNvSpPr>
          <p:nvPr>
            <p:ph type="ftr" sz="quarter" idx="11"/>
          </p:nvPr>
        </p:nvSpPr>
        <p:spPr/>
        <p:txBody>
          <a:bodyPr/>
          <a:lstStyle/>
          <a:p>
            <a:r>
              <a:rPr lang="da-DK"/>
              <a:t>UMV - UHR - 2020</a:t>
            </a:r>
          </a:p>
        </p:txBody>
      </p:sp>
      <p:sp>
        <p:nvSpPr>
          <p:cNvPr id="6" name="Pladsholder til slidenummer 5">
            <a:extLst>
              <a:ext uri="{FF2B5EF4-FFF2-40B4-BE49-F238E27FC236}">
                <a16:creationId xmlns:a16="http://schemas.microsoft.com/office/drawing/2014/main" id="{0C425592-D415-7C44-A0E5-9F49867976A0}"/>
              </a:ext>
            </a:extLst>
          </p:cNvPr>
          <p:cNvSpPr>
            <a:spLocks noGrp="1"/>
          </p:cNvSpPr>
          <p:nvPr>
            <p:ph type="sldNum" sz="quarter" idx="12"/>
          </p:nvPr>
        </p:nvSpPr>
        <p:spPr/>
        <p:txBody>
          <a:bodyPr/>
          <a:lstStyle/>
          <a:p>
            <a:fld id="{7BB14F73-3DD5-7C49-9CB0-7D142C195237}" type="slidenum">
              <a:rPr lang="da-DK" smtClean="0"/>
              <a:t>‹nr.›</a:t>
            </a:fld>
            <a:endParaRPr lang="da-DK"/>
          </a:p>
        </p:txBody>
      </p:sp>
    </p:spTree>
    <p:extLst>
      <p:ext uri="{BB962C8B-B14F-4D97-AF65-F5344CB8AC3E}">
        <p14:creationId xmlns:p14="http://schemas.microsoft.com/office/powerpoint/2010/main" val="85522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189FC8D-CD96-C84D-9CF0-352CCAAEC84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23CD41C-4D2F-1A4B-896A-9D3B0069611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F64B0A4-6E85-434E-A4F6-71E4A784497D}"/>
              </a:ext>
            </a:extLst>
          </p:cNvPr>
          <p:cNvSpPr>
            <a:spLocks noGrp="1"/>
          </p:cNvSpPr>
          <p:nvPr>
            <p:ph type="dt" sz="half" idx="10"/>
          </p:nvPr>
        </p:nvSpPr>
        <p:spPr/>
        <p:txBody>
          <a:bodyPr/>
          <a:lstStyle/>
          <a:p>
            <a:fld id="{E737FDDC-B58C-344B-BA3F-EFFE822375A1}" type="datetime1">
              <a:rPr lang="da-DK" smtClean="0"/>
              <a:t>25.04.2024</a:t>
            </a:fld>
            <a:endParaRPr lang="da-DK"/>
          </a:p>
        </p:txBody>
      </p:sp>
      <p:sp>
        <p:nvSpPr>
          <p:cNvPr id="5" name="Pladsholder til sidefod 4">
            <a:extLst>
              <a:ext uri="{FF2B5EF4-FFF2-40B4-BE49-F238E27FC236}">
                <a16:creationId xmlns:a16="http://schemas.microsoft.com/office/drawing/2014/main" id="{08F7905F-F8AC-1547-B986-B4A25463E88D}"/>
              </a:ext>
            </a:extLst>
          </p:cNvPr>
          <p:cNvSpPr>
            <a:spLocks noGrp="1"/>
          </p:cNvSpPr>
          <p:nvPr>
            <p:ph type="ftr" sz="quarter" idx="11"/>
          </p:nvPr>
        </p:nvSpPr>
        <p:spPr/>
        <p:txBody>
          <a:bodyPr/>
          <a:lstStyle/>
          <a:p>
            <a:r>
              <a:rPr lang="da-DK"/>
              <a:t>UMV - UHR - 2020</a:t>
            </a:r>
          </a:p>
        </p:txBody>
      </p:sp>
      <p:sp>
        <p:nvSpPr>
          <p:cNvPr id="6" name="Pladsholder til slidenummer 5">
            <a:extLst>
              <a:ext uri="{FF2B5EF4-FFF2-40B4-BE49-F238E27FC236}">
                <a16:creationId xmlns:a16="http://schemas.microsoft.com/office/drawing/2014/main" id="{EF093835-D61B-514A-9D0A-1C7F66C5B588}"/>
              </a:ext>
            </a:extLst>
          </p:cNvPr>
          <p:cNvSpPr>
            <a:spLocks noGrp="1"/>
          </p:cNvSpPr>
          <p:nvPr>
            <p:ph type="sldNum" sz="quarter" idx="12"/>
          </p:nvPr>
        </p:nvSpPr>
        <p:spPr/>
        <p:txBody>
          <a:bodyPr/>
          <a:lstStyle/>
          <a:p>
            <a:fld id="{7BB14F73-3DD5-7C49-9CB0-7D142C195237}" type="slidenum">
              <a:rPr lang="da-DK" smtClean="0"/>
              <a:t>‹nr.›</a:t>
            </a:fld>
            <a:endParaRPr lang="da-DK"/>
          </a:p>
        </p:txBody>
      </p:sp>
    </p:spTree>
    <p:extLst>
      <p:ext uri="{BB962C8B-B14F-4D97-AF65-F5344CB8AC3E}">
        <p14:creationId xmlns:p14="http://schemas.microsoft.com/office/powerpoint/2010/main" val="250885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00461-8DE2-D944-9B47-B4824DC7924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758DE67-C5A1-BD4A-AC8A-22DAC08021D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73C34F3-8679-2D4E-BED7-0C5CEFA9148B}"/>
              </a:ext>
            </a:extLst>
          </p:cNvPr>
          <p:cNvSpPr>
            <a:spLocks noGrp="1"/>
          </p:cNvSpPr>
          <p:nvPr>
            <p:ph type="dt" sz="half" idx="10"/>
          </p:nvPr>
        </p:nvSpPr>
        <p:spPr/>
        <p:txBody>
          <a:bodyPr/>
          <a:lstStyle/>
          <a:p>
            <a:fld id="{0F021A29-A133-8642-A916-D9354BA4CDAE}" type="datetime1">
              <a:rPr lang="da-DK" smtClean="0"/>
              <a:t>25.04.2024</a:t>
            </a:fld>
            <a:endParaRPr lang="da-DK"/>
          </a:p>
        </p:txBody>
      </p:sp>
      <p:sp>
        <p:nvSpPr>
          <p:cNvPr id="5" name="Pladsholder til sidefod 4">
            <a:extLst>
              <a:ext uri="{FF2B5EF4-FFF2-40B4-BE49-F238E27FC236}">
                <a16:creationId xmlns:a16="http://schemas.microsoft.com/office/drawing/2014/main" id="{6BEF1383-389C-AF47-9BDF-9CB8E8934805}"/>
              </a:ext>
            </a:extLst>
          </p:cNvPr>
          <p:cNvSpPr>
            <a:spLocks noGrp="1"/>
          </p:cNvSpPr>
          <p:nvPr>
            <p:ph type="ftr" sz="quarter" idx="11"/>
          </p:nvPr>
        </p:nvSpPr>
        <p:spPr/>
        <p:txBody>
          <a:bodyPr/>
          <a:lstStyle/>
          <a:p>
            <a:r>
              <a:rPr lang="da-DK"/>
              <a:t>UMV - UHR - 2020</a:t>
            </a:r>
          </a:p>
        </p:txBody>
      </p:sp>
      <p:sp>
        <p:nvSpPr>
          <p:cNvPr id="6" name="Pladsholder til slidenummer 5">
            <a:extLst>
              <a:ext uri="{FF2B5EF4-FFF2-40B4-BE49-F238E27FC236}">
                <a16:creationId xmlns:a16="http://schemas.microsoft.com/office/drawing/2014/main" id="{3158E437-CB74-5847-A540-CAE7000A13AE}"/>
              </a:ext>
            </a:extLst>
          </p:cNvPr>
          <p:cNvSpPr>
            <a:spLocks noGrp="1"/>
          </p:cNvSpPr>
          <p:nvPr>
            <p:ph type="sldNum" sz="quarter" idx="12"/>
          </p:nvPr>
        </p:nvSpPr>
        <p:spPr/>
        <p:txBody>
          <a:bodyPr/>
          <a:lstStyle/>
          <a:p>
            <a:fld id="{7BB14F73-3DD5-7C49-9CB0-7D142C195237}" type="slidenum">
              <a:rPr lang="da-DK" smtClean="0"/>
              <a:t>‹nr.›</a:t>
            </a:fld>
            <a:endParaRPr lang="da-DK"/>
          </a:p>
        </p:txBody>
      </p:sp>
    </p:spTree>
    <p:extLst>
      <p:ext uri="{BB962C8B-B14F-4D97-AF65-F5344CB8AC3E}">
        <p14:creationId xmlns:p14="http://schemas.microsoft.com/office/powerpoint/2010/main" val="199608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EED85-1F2F-3E41-A6BA-5C4E28AC39B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5E9D4FD-6784-2F45-9689-CDE214CF7E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8600309-DB64-2841-B4A9-63E82C594867}"/>
              </a:ext>
            </a:extLst>
          </p:cNvPr>
          <p:cNvSpPr>
            <a:spLocks noGrp="1"/>
          </p:cNvSpPr>
          <p:nvPr>
            <p:ph type="dt" sz="half" idx="10"/>
          </p:nvPr>
        </p:nvSpPr>
        <p:spPr/>
        <p:txBody>
          <a:bodyPr/>
          <a:lstStyle/>
          <a:p>
            <a:fld id="{5AA5740D-0F5B-434C-9054-48778E24F6B2}" type="datetime1">
              <a:rPr lang="da-DK" smtClean="0"/>
              <a:t>25.04.2024</a:t>
            </a:fld>
            <a:endParaRPr lang="da-DK"/>
          </a:p>
        </p:txBody>
      </p:sp>
      <p:sp>
        <p:nvSpPr>
          <p:cNvPr id="5" name="Pladsholder til sidefod 4">
            <a:extLst>
              <a:ext uri="{FF2B5EF4-FFF2-40B4-BE49-F238E27FC236}">
                <a16:creationId xmlns:a16="http://schemas.microsoft.com/office/drawing/2014/main" id="{8C76EBA1-24F0-CC4A-BC3E-40EF1C5E08CB}"/>
              </a:ext>
            </a:extLst>
          </p:cNvPr>
          <p:cNvSpPr>
            <a:spLocks noGrp="1"/>
          </p:cNvSpPr>
          <p:nvPr>
            <p:ph type="ftr" sz="quarter" idx="11"/>
          </p:nvPr>
        </p:nvSpPr>
        <p:spPr/>
        <p:txBody>
          <a:bodyPr/>
          <a:lstStyle/>
          <a:p>
            <a:r>
              <a:rPr lang="da-DK"/>
              <a:t>UMV - UHR - 2020</a:t>
            </a:r>
          </a:p>
        </p:txBody>
      </p:sp>
      <p:sp>
        <p:nvSpPr>
          <p:cNvPr id="6" name="Pladsholder til slidenummer 5">
            <a:extLst>
              <a:ext uri="{FF2B5EF4-FFF2-40B4-BE49-F238E27FC236}">
                <a16:creationId xmlns:a16="http://schemas.microsoft.com/office/drawing/2014/main" id="{25387D00-6461-F14E-86E2-41A56858551B}"/>
              </a:ext>
            </a:extLst>
          </p:cNvPr>
          <p:cNvSpPr>
            <a:spLocks noGrp="1"/>
          </p:cNvSpPr>
          <p:nvPr>
            <p:ph type="sldNum" sz="quarter" idx="12"/>
          </p:nvPr>
        </p:nvSpPr>
        <p:spPr/>
        <p:txBody>
          <a:bodyPr/>
          <a:lstStyle/>
          <a:p>
            <a:fld id="{7BB14F73-3DD5-7C49-9CB0-7D142C195237}" type="slidenum">
              <a:rPr lang="da-DK" smtClean="0"/>
              <a:t>‹nr.›</a:t>
            </a:fld>
            <a:endParaRPr lang="da-DK"/>
          </a:p>
        </p:txBody>
      </p:sp>
    </p:spTree>
    <p:extLst>
      <p:ext uri="{BB962C8B-B14F-4D97-AF65-F5344CB8AC3E}">
        <p14:creationId xmlns:p14="http://schemas.microsoft.com/office/powerpoint/2010/main" val="236057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37478-F0A1-ED41-BA07-586955049C0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58737F3-FE7F-FE4E-94D4-B6BB06E2E6E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5EB9493-C2BD-0C47-8FB6-A602ED9309C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EEC2DB9-98C9-B044-B617-9225BE307421}"/>
              </a:ext>
            </a:extLst>
          </p:cNvPr>
          <p:cNvSpPr>
            <a:spLocks noGrp="1"/>
          </p:cNvSpPr>
          <p:nvPr>
            <p:ph type="dt" sz="half" idx="10"/>
          </p:nvPr>
        </p:nvSpPr>
        <p:spPr/>
        <p:txBody>
          <a:bodyPr/>
          <a:lstStyle/>
          <a:p>
            <a:fld id="{9F47B11F-9A7E-554C-A3A6-333EF4363F75}" type="datetime1">
              <a:rPr lang="da-DK" smtClean="0"/>
              <a:t>25.04.2024</a:t>
            </a:fld>
            <a:endParaRPr lang="da-DK"/>
          </a:p>
        </p:txBody>
      </p:sp>
      <p:sp>
        <p:nvSpPr>
          <p:cNvPr id="6" name="Pladsholder til sidefod 5">
            <a:extLst>
              <a:ext uri="{FF2B5EF4-FFF2-40B4-BE49-F238E27FC236}">
                <a16:creationId xmlns:a16="http://schemas.microsoft.com/office/drawing/2014/main" id="{CD1AA5A9-4A5E-2842-A1A2-2882E89DB54D}"/>
              </a:ext>
            </a:extLst>
          </p:cNvPr>
          <p:cNvSpPr>
            <a:spLocks noGrp="1"/>
          </p:cNvSpPr>
          <p:nvPr>
            <p:ph type="ftr" sz="quarter" idx="11"/>
          </p:nvPr>
        </p:nvSpPr>
        <p:spPr/>
        <p:txBody>
          <a:bodyPr/>
          <a:lstStyle/>
          <a:p>
            <a:r>
              <a:rPr lang="da-DK"/>
              <a:t>UMV - UHR - 2020</a:t>
            </a:r>
          </a:p>
        </p:txBody>
      </p:sp>
      <p:sp>
        <p:nvSpPr>
          <p:cNvPr id="7" name="Pladsholder til slidenummer 6">
            <a:extLst>
              <a:ext uri="{FF2B5EF4-FFF2-40B4-BE49-F238E27FC236}">
                <a16:creationId xmlns:a16="http://schemas.microsoft.com/office/drawing/2014/main" id="{F413D65D-D0A2-FF44-99C0-E055D61063E0}"/>
              </a:ext>
            </a:extLst>
          </p:cNvPr>
          <p:cNvSpPr>
            <a:spLocks noGrp="1"/>
          </p:cNvSpPr>
          <p:nvPr>
            <p:ph type="sldNum" sz="quarter" idx="12"/>
          </p:nvPr>
        </p:nvSpPr>
        <p:spPr/>
        <p:txBody>
          <a:bodyPr/>
          <a:lstStyle/>
          <a:p>
            <a:fld id="{7BB14F73-3DD5-7C49-9CB0-7D142C195237}" type="slidenum">
              <a:rPr lang="da-DK" smtClean="0"/>
              <a:t>‹nr.›</a:t>
            </a:fld>
            <a:endParaRPr lang="da-DK"/>
          </a:p>
        </p:txBody>
      </p:sp>
    </p:spTree>
    <p:extLst>
      <p:ext uri="{BB962C8B-B14F-4D97-AF65-F5344CB8AC3E}">
        <p14:creationId xmlns:p14="http://schemas.microsoft.com/office/powerpoint/2010/main" val="35752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89D21-18C1-A147-A71A-AFC561AF742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07BE08B-2E27-8345-894A-76DFDB6430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75497C9-97B7-184F-A53C-2E0D656A9A6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C238B8A-4769-3D4D-AC9F-50F34E8D3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CA74801-ED58-4D48-A52B-6EF089C87DD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F674472-41D9-284D-8618-BFF2D07C7B06}"/>
              </a:ext>
            </a:extLst>
          </p:cNvPr>
          <p:cNvSpPr>
            <a:spLocks noGrp="1"/>
          </p:cNvSpPr>
          <p:nvPr>
            <p:ph type="dt" sz="half" idx="10"/>
          </p:nvPr>
        </p:nvSpPr>
        <p:spPr/>
        <p:txBody>
          <a:bodyPr/>
          <a:lstStyle/>
          <a:p>
            <a:fld id="{5504CC39-A1F8-D24E-96A4-1B30EEC2FD9E}" type="datetime1">
              <a:rPr lang="da-DK" smtClean="0"/>
              <a:t>25.04.2024</a:t>
            </a:fld>
            <a:endParaRPr lang="da-DK"/>
          </a:p>
        </p:txBody>
      </p:sp>
      <p:sp>
        <p:nvSpPr>
          <p:cNvPr id="8" name="Pladsholder til sidefod 7">
            <a:extLst>
              <a:ext uri="{FF2B5EF4-FFF2-40B4-BE49-F238E27FC236}">
                <a16:creationId xmlns:a16="http://schemas.microsoft.com/office/drawing/2014/main" id="{2ACB1E82-2284-244E-A3AA-C43CB65D11F2}"/>
              </a:ext>
            </a:extLst>
          </p:cNvPr>
          <p:cNvSpPr>
            <a:spLocks noGrp="1"/>
          </p:cNvSpPr>
          <p:nvPr>
            <p:ph type="ftr" sz="quarter" idx="11"/>
          </p:nvPr>
        </p:nvSpPr>
        <p:spPr/>
        <p:txBody>
          <a:bodyPr/>
          <a:lstStyle/>
          <a:p>
            <a:r>
              <a:rPr lang="da-DK"/>
              <a:t>UMV - UHR - 2020</a:t>
            </a:r>
          </a:p>
        </p:txBody>
      </p:sp>
      <p:sp>
        <p:nvSpPr>
          <p:cNvPr id="9" name="Pladsholder til slidenummer 8">
            <a:extLst>
              <a:ext uri="{FF2B5EF4-FFF2-40B4-BE49-F238E27FC236}">
                <a16:creationId xmlns:a16="http://schemas.microsoft.com/office/drawing/2014/main" id="{DE10E05A-F470-0040-A3B5-8BC7CDB05A76}"/>
              </a:ext>
            </a:extLst>
          </p:cNvPr>
          <p:cNvSpPr>
            <a:spLocks noGrp="1"/>
          </p:cNvSpPr>
          <p:nvPr>
            <p:ph type="sldNum" sz="quarter" idx="12"/>
          </p:nvPr>
        </p:nvSpPr>
        <p:spPr/>
        <p:txBody>
          <a:bodyPr/>
          <a:lstStyle/>
          <a:p>
            <a:fld id="{7BB14F73-3DD5-7C49-9CB0-7D142C195237}" type="slidenum">
              <a:rPr lang="da-DK" smtClean="0"/>
              <a:t>‹nr.›</a:t>
            </a:fld>
            <a:endParaRPr lang="da-DK"/>
          </a:p>
        </p:txBody>
      </p:sp>
    </p:spTree>
    <p:extLst>
      <p:ext uri="{BB962C8B-B14F-4D97-AF65-F5344CB8AC3E}">
        <p14:creationId xmlns:p14="http://schemas.microsoft.com/office/powerpoint/2010/main" val="59087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B06B3-FD58-4B48-B81C-C7062E50DC4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63D27140-1C08-1F4A-ADC8-F6364CB414A5}"/>
              </a:ext>
            </a:extLst>
          </p:cNvPr>
          <p:cNvSpPr>
            <a:spLocks noGrp="1"/>
          </p:cNvSpPr>
          <p:nvPr>
            <p:ph type="dt" sz="half" idx="10"/>
          </p:nvPr>
        </p:nvSpPr>
        <p:spPr/>
        <p:txBody>
          <a:bodyPr/>
          <a:lstStyle/>
          <a:p>
            <a:fld id="{7807C873-6F47-5E48-94A6-A0E316A36CED}" type="datetime1">
              <a:rPr lang="da-DK" smtClean="0"/>
              <a:t>25.04.2024</a:t>
            </a:fld>
            <a:endParaRPr lang="da-DK"/>
          </a:p>
        </p:txBody>
      </p:sp>
      <p:sp>
        <p:nvSpPr>
          <p:cNvPr id="4" name="Pladsholder til sidefod 3">
            <a:extLst>
              <a:ext uri="{FF2B5EF4-FFF2-40B4-BE49-F238E27FC236}">
                <a16:creationId xmlns:a16="http://schemas.microsoft.com/office/drawing/2014/main" id="{ABBCE243-1FFA-2A43-9E50-6CCA1EB9EAC7}"/>
              </a:ext>
            </a:extLst>
          </p:cNvPr>
          <p:cNvSpPr>
            <a:spLocks noGrp="1"/>
          </p:cNvSpPr>
          <p:nvPr>
            <p:ph type="ftr" sz="quarter" idx="11"/>
          </p:nvPr>
        </p:nvSpPr>
        <p:spPr/>
        <p:txBody>
          <a:bodyPr/>
          <a:lstStyle/>
          <a:p>
            <a:r>
              <a:rPr lang="da-DK"/>
              <a:t>UMV - UHR - 2020</a:t>
            </a:r>
          </a:p>
        </p:txBody>
      </p:sp>
      <p:sp>
        <p:nvSpPr>
          <p:cNvPr id="5" name="Pladsholder til slidenummer 4">
            <a:extLst>
              <a:ext uri="{FF2B5EF4-FFF2-40B4-BE49-F238E27FC236}">
                <a16:creationId xmlns:a16="http://schemas.microsoft.com/office/drawing/2014/main" id="{F98F8129-648A-EA43-867D-428F9AFC4813}"/>
              </a:ext>
            </a:extLst>
          </p:cNvPr>
          <p:cNvSpPr>
            <a:spLocks noGrp="1"/>
          </p:cNvSpPr>
          <p:nvPr>
            <p:ph type="sldNum" sz="quarter" idx="12"/>
          </p:nvPr>
        </p:nvSpPr>
        <p:spPr/>
        <p:txBody>
          <a:bodyPr/>
          <a:lstStyle/>
          <a:p>
            <a:fld id="{7BB14F73-3DD5-7C49-9CB0-7D142C195237}" type="slidenum">
              <a:rPr lang="da-DK" smtClean="0"/>
              <a:t>‹nr.›</a:t>
            </a:fld>
            <a:endParaRPr lang="da-DK"/>
          </a:p>
        </p:txBody>
      </p:sp>
    </p:spTree>
    <p:extLst>
      <p:ext uri="{BB962C8B-B14F-4D97-AF65-F5344CB8AC3E}">
        <p14:creationId xmlns:p14="http://schemas.microsoft.com/office/powerpoint/2010/main" val="2176817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3224EC9-ADFC-E94F-BF54-3958F0FBEF1E}"/>
              </a:ext>
            </a:extLst>
          </p:cNvPr>
          <p:cNvSpPr>
            <a:spLocks noGrp="1"/>
          </p:cNvSpPr>
          <p:nvPr>
            <p:ph type="dt" sz="half" idx="10"/>
          </p:nvPr>
        </p:nvSpPr>
        <p:spPr/>
        <p:txBody>
          <a:bodyPr/>
          <a:lstStyle/>
          <a:p>
            <a:fld id="{A27DBE7D-A3A3-ED4F-B3AB-5A8DB99D7A68}" type="datetime1">
              <a:rPr lang="da-DK" smtClean="0"/>
              <a:t>25.04.2024</a:t>
            </a:fld>
            <a:endParaRPr lang="da-DK"/>
          </a:p>
        </p:txBody>
      </p:sp>
      <p:sp>
        <p:nvSpPr>
          <p:cNvPr id="3" name="Pladsholder til sidefod 2">
            <a:extLst>
              <a:ext uri="{FF2B5EF4-FFF2-40B4-BE49-F238E27FC236}">
                <a16:creationId xmlns:a16="http://schemas.microsoft.com/office/drawing/2014/main" id="{651442C3-1519-574A-BE5B-4D406105A216}"/>
              </a:ext>
            </a:extLst>
          </p:cNvPr>
          <p:cNvSpPr>
            <a:spLocks noGrp="1"/>
          </p:cNvSpPr>
          <p:nvPr>
            <p:ph type="ftr" sz="quarter" idx="11"/>
          </p:nvPr>
        </p:nvSpPr>
        <p:spPr/>
        <p:txBody>
          <a:bodyPr/>
          <a:lstStyle/>
          <a:p>
            <a:r>
              <a:rPr lang="da-DK"/>
              <a:t>UMV - UHR - 2020</a:t>
            </a:r>
          </a:p>
        </p:txBody>
      </p:sp>
      <p:sp>
        <p:nvSpPr>
          <p:cNvPr id="4" name="Pladsholder til slidenummer 3">
            <a:extLst>
              <a:ext uri="{FF2B5EF4-FFF2-40B4-BE49-F238E27FC236}">
                <a16:creationId xmlns:a16="http://schemas.microsoft.com/office/drawing/2014/main" id="{3BCD5772-8219-F140-AECC-8536F4A0D1CA}"/>
              </a:ext>
            </a:extLst>
          </p:cNvPr>
          <p:cNvSpPr>
            <a:spLocks noGrp="1"/>
          </p:cNvSpPr>
          <p:nvPr>
            <p:ph type="sldNum" sz="quarter" idx="12"/>
          </p:nvPr>
        </p:nvSpPr>
        <p:spPr/>
        <p:txBody>
          <a:bodyPr/>
          <a:lstStyle/>
          <a:p>
            <a:fld id="{7BB14F73-3DD5-7C49-9CB0-7D142C195237}" type="slidenum">
              <a:rPr lang="da-DK" smtClean="0"/>
              <a:t>‹nr.›</a:t>
            </a:fld>
            <a:endParaRPr lang="da-DK"/>
          </a:p>
        </p:txBody>
      </p:sp>
    </p:spTree>
    <p:extLst>
      <p:ext uri="{BB962C8B-B14F-4D97-AF65-F5344CB8AC3E}">
        <p14:creationId xmlns:p14="http://schemas.microsoft.com/office/powerpoint/2010/main" val="19305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006A1-1AA9-0944-87B4-1FA254685A1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3061120-D5E9-8741-837F-ADA8FB275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B6C2561-811E-0B44-B0C7-7A8E27537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40D9972-004C-844E-8EFD-3BFF514036D4}"/>
              </a:ext>
            </a:extLst>
          </p:cNvPr>
          <p:cNvSpPr>
            <a:spLocks noGrp="1"/>
          </p:cNvSpPr>
          <p:nvPr>
            <p:ph type="dt" sz="half" idx="10"/>
          </p:nvPr>
        </p:nvSpPr>
        <p:spPr/>
        <p:txBody>
          <a:bodyPr/>
          <a:lstStyle/>
          <a:p>
            <a:fld id="{25BEA157-8EA2-144E-A5C0-01184C7C3BE7}" type="datetime1">
              <a:rPr lang="da-DK" smtClean="0"/>
              <a:t>25.04.2024</a:t>
            </a:fld>
            <a:endParaRPr lang="da-DK"/>
          </a:p>
        </p:txBody>
      </p:sp>
      <p:sp>
        <p:nvSpPr>
          <p:cNvPr id="6" name="Pladsholder til sidefod 5">
            <a:extLst>
              <a:ext uri="{FF2B5EF4-FFF2-40B4-BE49-F238E27FC236}">
                <a16:creationId xmlns:a16="http://schemas.microsoft.com/office/drawing/2014/main" id="{B653C7EE-7F49-794A-AB67-E28E54644E21}"/>
              </a:ext>
            </a:extLst>
          </p:cNvPr>
          <p:cNvSpPr>
            <a:spLocks noGrp="1"/>
          </p:cNvSpPr>
          <p:nvPr>
            <p:ph type="ftr" sz="quarter" idx="11"/>
          </p:nvPr>
        </p:nvSpPr>
        <p:spPr/>
        <p:txBody>
          <a:bodyPr/>
          <a:lstStyle/>
          <a:p>
            <a:r>
              <a:rPr lang="da-DK"/>
              <a:t>UMV - UHR - 2020</a:t>
            </a:r>
          </a:p>
        </p:txBody>
      </p:sp>
      <p:sp>
        <p:nvSpPr>
          <p:cNvPr id="7" name="Pladsholder til slidenummer 6">
            <a:extLst>
              <a:ext uri="{FF2B5EF4-FFF2-40B4-BE49-F238E27FC236}">
                <a16:creationId xmlns:a16="http://schemas.microsoft.com/office/drawing/2014/main" id="{6C3BE19A-9F71-514B-AD6B-BCF95A025003}"/>
              </a:ext>
            </a:extLst>
          </p:cNvPr>
          <p:cNvSpPr>
            <a:spLocks noGrp="1"/>
          </p:cNvSpPr>
          <p:nvPr>
            <p:ph type="sldNum" sz="quarter" idx="12"/>
          </p:nvPr>
        </p:nvSpPr>
        <p:spPr/>
        <p:txBody>
          <a:bodyPr/>
          <a:lstStyle/>
          <a:p>
            <a:fld id="{7BB14F73-3DD5-7C49-9CB0-7D142C195237}" type="slidenum">
              <a:rPr lang="da-DK" smtClean="0"/>
              <a:t>‹nr.›</a:t>
            </a:fld>
            <a:endParaRPr lang="da-DK"/>
          </a:p>
        </p:txBody>
      </p:sp>
    </p:spTree>
    <p:extLst>
      <p:ext uri="{BB962C8B-B14F-4D97-AF65-F5344CB8AC3E}">
        <p14:creationId xmlns:p14="http://schemas.microsoft.com/office/powerpoint/2010/main" val="83529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F3CE4-2744-2948-9654-E7ECABCA8DE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34A5473-D03B-1044-B329-F96762ED4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9CDE55D-B494-9C4F-9266-13ECBA37E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76C9D9D-3846-2E47-93C8-9AE01459AF10}"/>
              </a:ext>
            </a:extLst>
          </p:cNvPr>
          <p:cNvSpPr>
            <a:spLocks noGrp="1"/>
          </p:cNvSpPr>
          <p:nvPr>
            <p:ph type="dt" sz="half" idx="10"/>
          </p:nvPr>
        </p:nvSpPr>
        <p:spPr/>
        <p:txBody>
          <a:bodyPr/>
          <a:lstStyle/>
          <a:p>
            <a:fld id="{31ED02AC-3A49-9D4A-8002-E652B1A954C5}" type="datetime1">
              <a:rPr lang="da-DK" smtClean="0"/>
              <a:t>25.04.2024</a:t>
            </a:fld>
            <a:endParaRPr lang="da-DK"/>
          </a:p>
        </p:txBody>
      </p:sp>
      <p:sp>
        <p:nvSpPr>
          <p:cNvPr id="6" name="Pladsholder til sidefod 5">
            <a:extLst>
              <a:ext uri="{FF2B5EF4-FFF2-40B4-BE49-F238E27FC236}">
                <a16:creationId xmlns:a16="http://schemas.microsoft.com/office/drawing/2014/main" id="{925E962D-3892-EA4E-A7B8-FD8C582FFBDB}"/>
              </a:ext>
            </a:extLst>
          </p:cNvPr>
          <p:cNvSpPr>
            <a:spLocks noGrp="1"/>
          </p:cNvSpPr>
          <p:nvPr>
            <p:ph type="ftr" sz="quarter" idx="11"/>
          </p:nvPr>
        </p:nvSpPr>
        <p:spPr/>
        <p:txBody>
          <a:bodyPr/>
          <a:lstStyle/>
          <a:p>
            <a:r>
              <a:rPr lang="da-DK"/>
              <a:t>UMV - UHR - 2020</a:t>
            </a:r>
          </a:p>
        </p:txBody>
      </p:sp>
      <p:sp>
        <p:nvSpPr>
          <p:cNvPr id="7" name="Pladsholder til slidenummer 6">
            <a:extLst>
              <a:ext uri="{FF2B5EF4-FFF2-40B4-BE49-F238E27FC236}">
                <a16:creationId xmlns:a16="http://schemas.microsoft.com/office/drawing/2014/main" id="{91A862C9-17EA-8240-853B-AB8C894989B3}"/>
              </a:ext>
            </a:extLst>
          </p:cNvPr>
          <p:cNvSpPr>
            <a:spLocks noGrp="1"/>
          </p:cNvSpPr>
          <p:nvPr>
            <p:ph type="sldNum" sz="quarter" idx="12"/>
          </p:nvPr>
        </p:nvSpPr>
        <p:spPr/>
        <p:txBody>
          <a:bodyPr/>
          <a:lstStyle/>
          <a:p>
            <a:fld id="{7BB14F73-3DD5-7C49-9CB0-7D142C195237}" type="slidenum">
              <a:rPr lang="da-DK" smtClean="0"/>
              <a:t>‹nr.›</a:t>
            </a:fld>
            <a:endParaRPr lang="da-DK"/>
          </a:p>
        </p:txBody>
      </p:sp>
    </p:spTree>
    <p:extLst>
      <p:ext uri="{BB962C8B-B14F-4D97-AF65-F5344CB8AC3E}">
        <p14:creationId xmlns:p14="http://schemas.microsoft.com/office/powerpoint/2010/main" val="196596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t="-32000" b="-32000"/>
          </a:stretch>
        </a:blip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9FDDEEF-46CD-4341-B47F-DB066707D2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9864277-8B01-8B48-B77B-AFBA13AA4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46CB996-F3D4-B340-AD02-80AEA45A3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C7F42-A33B-6F41-AAA0-4D253EF3FAA0}" type="datetime1">
              <a:rPr lang="da-DK" smtClean="0"/>
              <a:t>25.04.2024</a:t>
            </a:fld>
            <a:endParaRPr lang="da-DK"/>
          </a:p>
        </p:txBody>
      </p:sp>
      <p:sp>
        <p:nvSpPr>
          <p:cNvPr id="5" name="Pladsholder til sidefod 4">
            <a:extLst>
              <a:ext uri="{FF2B5EF4-FFF2-40B4-BE49-F238E27FC236}">
                <a16:creationId xmlns:a16="http://schemas.microsoft.com/office/drawing/2014/main" id="{E77A565A-9966-C14E-9BA3-71DD49B89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UMV - UHR - 2020</a:t>
            </a:r>
          </a:p>
        </p:txBody>
      </p:sp>
      <p:sp>
        <p:nvSpPr>
          <p:cNvPr id="6" name="Pladsholder til slidenummer 5">
            <a:extLst>
              <a:ext uri="{FF2B5EF4-FFF2-40B4-BE49-F238E27FC236}">
                <a16:creationId xmlns:a16="http://schemas.microsoft.com/office/drawing/2014/main" id="{504C657B-EA65-374B-9839-80164B6253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14F73-3DD5-7C49-9CB0-7D142C195237}" type="slidenum">
              <a:rPr lang="da-DK" smtClean="0"/>
              <a:t>‹nr.›</a:t>
            </a:fld>
            <a:endParaRPr lang="da-DK"/>
          </a:p>
        </p:txBody>
      </p:sp>
    </p:spTree>
    <p:extLst>
      <p:ext uri="{BB962C8B-B14F-4D97-AF65-F5344CB8AC3E}">
        <p14:creationId xmlns:p14="http://schemas.microsoft.com/office/powerpoint/2010/main" val="3700008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chart" Target="../charts/chart1.xml"/><Relationship Id="rId16"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8D704F7-C0C3-6045-883B-E3F09509C339}"/>
              </a:ext>
            </a:extLst>
          </p:cNvPr>
          <p:cNvSpPr/>
          <p:nvPr/>
        </p:nvSpPr>
        <p:spPr>
          <a:xfrm>
            <a:off x="932824" y="2136338"/>
            <a:ext cx="10326352" cy="2585323"/>
          </a:xfrm>
          <a:prstGeom prst="rect">
            <a:avLst/>
          </a:prstGeom>
          <a:noFill/>
        </p:spPr>
        <p:txBody>
          <a:bodyPr wrap="none" lIns="91440" tIns="45720" rIns="91440" bIns="45720">
            <a:spAutoFit/>
          </a:bodyPr>
          <a:lstStyle/>
          <a:p>
            <a:pPr algn="ctr"/>
            <a:r>
              <a:rPr lang="da-DK" sz="5400" b="1" cap="none" spc="0" dirty="0">
                <a:ln w="12700">
                  <a:solidFill>
                    <a:schemeClr val="accent6">
                      <a:lumMod val="75000"/>
                    </a:schemeClr>
                  </a:solidFill>
                  <a:prstDash val="solid"/>
                </a:ln>
                <a:pattFill prst="sphere">
                  <a:fgClr>
                    <a:schemeClr val="accent2">
                      <a:lumMod val="50000"/>
                    </a:schemeClr>
                  </a:fgClr>
                  <a:bgClr>
                    <a:schemeClr val="accent3">
                      <a:lumMod val="40000"/>
                      <a:lumOff val="60000"/>
                    </a:schemeClr>
                  </a:bgClr>
                </a:pattFill>
                <a:effectLst>
                  <a:innerShdw blurRad="177800">
                    <a:schemeClr val="accent3">
                      <a:lumMod val="50000"/>
                    </a:schemeClr>
                  </a:innerShdw>
                </a:effectLst>
              </a:rPr>
              <a:t>UNDERVISNINGSMILJØVURDERING</a:t>
            </a:r>
          </a:p>
          <a:p>
            <a:pPr algn="ctr"/>
            <a:r>
              <a:rPr lang="da-DK" sz="5400" b="1" dirty="0">
                <a:ln w="12700">
                  <a:solidFill>
                    <a:schemeClr val="accent6">
                      <a:lumMod val="75000"/>
                    </a:schemeClr>
                  </a:solidFill>
                  <a:prstDash val="solid"/>
                </a:ln>
                <a:pattFill prst="sphere">
                  <a:fgClr>
                    <a:schemeClr val="accent2">
                      <a:lumMod val="50000"/>
                    </a:schemeClr>
                  </a:fgClr>
                  <a:bgClr>
                    <a:schemeClr val="accent3">
                      <a:lumMod val="40000"/>
                      <a:lumOff val="60000"/>
                    </a:schemeClr>
                  </a:bgClr>
                </a:pattFill>
                <a:effectLst>
                  <a:innerShdw blurRad="177800">
                    <a:schemeClr val="accent3">
                      <a:lumMod val="50000"/>
                    </a:schemeClr>
                  </a:innerShdw>
                </a:effectLst>
              </a:rPr>
              <a:t>UNGDOMSHØJSKOLEN VED RIBE</a:t>
            </a:r>
          </a:p>
          <a:p>
            <a:pPr algn="ctr"/>
            <a:r>
              <a:rPr lang="da-DK" sz="5400" b="1" dirty="0">
                <a:ln w="12700">
                  <a:solidFill>
                    <a:schemeClr val="accent6">
                      <a:lumMod val="75000"/>
                    </a:schemeClr>
                  </a:solidFill>
                  <a:prstDash val="solid"/>
                </a:ln>
                <a:pattFill prst="sphere">
                  <a:fgClr>
                    <a:schemeClr val="accent2">
                      <a:lumMod val="50000"/>
                    </a:schemeClr>
                  </a:fgClr>
                  <a:bgClr>
                    <a:schemeClr val="accent3">
                      <a:lumMod val="40000"/>
                      <a:lumOff val="60000"/>
                    </a:schemeClr>
                  </a:bgClr>
                </a:pattFill>
                <a:effectLst>
                  <a:innerShdw blurRad="177800">
                    <a:schemeClr val="accent3">
                      <a:lumMod val="50000"/>
                    </a:schemeClr>
                  </a:innerShdw>
                </a:effectLst>
              </a:rPr>
              <a:t>APRIL</a:t>
            </a:r>
            <a:r>
              <a:rPr lang="da-DK" sz="5400" b="1" cap="none" spc="0" dirty="0">
                <a:ln w="12700">
                  <a:solidFill>
                    <a:schemeClr val="accent6">
                      <a:lumMod val="75000"/>
                    </a:schemeClr>
                  </a:solidFill>
                  <a:prstDash val="solid"/>
                </a:ln>
                <a:pattFill prst="sphere">
                  <a:fgClr>
                    <a:schemeClr val="accent2">
                      <a:lumMod val="50000"/>
                    </a:schemeClr>
                  </a:fgClr>
                  <a:bgClr>
                    <a:schemeClr val="accent3">
                      <a:lumMod val="40000"/>
                      <a:lumOff val="60000"/>
                    </a:schemeClr>
                  </a:bgClr>
                </a:pattFill>
                <a:effectLst>
                  <a:innerShdw blurRad="177800">
                    <a:schemeClr val="accent3">
                      <a:lumMod val="50000"/>
                    </a:schemeClr>
                  </a:innerShdw>
                </a:effectLst>
              </a:rPr>
              <a:t> 2024</a:t>
            </a:r>
          </a:p>
        </p:txBody>
      </p:sp>
    </p:spTree>
    <p:extLst>
      <p:ext uri="{BB962C8B-B14F-4D97-AF65-F5344CB8AC3E}">
        <p14:creationId xmlns:p14="http://schemas.microsoft.com/office/powerpoint/2010/main" val="366384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07CC7B4A-E048-BA4D-87EB-58F934C08CB5}"/>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9D98BA5A-5E67-5A4A-81A4-4159F02022E1}"/>
              </a:ext>
            </a:extLst>
          </p:cNvPr>
          <p:cNvSpPr>
            <a:spLocks noGrp="1"/>
          </p:cNvSpPr>
          <p:nvPr>
            <p:ph type="sldNum" sz="quarter" idx="12"/>
          </p:nvPr>
        </p:nvSpPr>
        <p:spPr/>
        <p:txBody>
          <a:bodyPr/>
          <a:lstStyle/>
          <a:p>
            <a:fld id="{7BB14F73-3DD5-7C49-9CB0-7D142C195237}" type="slidenum">
              <a:rPr lang="da-DK" smtClean="0"/>
              <a:t>11</a:t>
            </a:fld>
            <a:endParaRPr lang="da-DK"/>
          </a:p>
        </p:txBody>
      </p:sp>
      <p:sp>
        <p:nvSpPr>
          <p:cNvPr id="6" name="Rektangel 5">
            <a:extLst>
              <a:ext uri="{FF2B5EF4-FFF2-40B4-BE49-F238E27FC236}">
                <a16:creationId xmlns:a16="http://schemas.microsoft.com/office/drawing/2014/main" id="{AE1003E4-958A-CC4C-8943-C0E5871C4C7E}"/>
              </a:ext>
            </a:extLst>
          </p:cNvPr>
          <p:cNvSpPr/>
          <p:nvPr/>
        </p:nvSpPr>
        <p:spPr>
          <a:xfrm>
            <a:off x="974734" y="295196"/>
            <a:ext cx="5587620" cy="584775"/>
          </a:xfrm>
          <a:prstGeom prst="rect">
            <a:avLst/>
          </a:prstGeom>
        </p:spPr>
        <p:txBody>
          <a:bodyPr wrap="none">
            <a:spAutoFit/>
          </a:bodyPr>
          <a:lstStyle/>
          <a:p>
            <a:r>
              <a:rPr lang="da-DK" sz="3200" b="1" dirty="0">
                <a:solidFill>
                  <a:schemeClr val="accent2">
                    <a:lumMod val="75000"/>
                  </a:schemeClr>
                </a:solidFill>
                <a:latin typeface="OlsenOT"/>
              </a:rPr>
              <a:t>Fase 2</a:t>
            </a:r>
            <a:r>
              <a:rPr lang="da-DK" sz="3200" b="1" dirty="0">
                <a:solidFill>
                  <a:srgbClr val="191919"/>
                </a:solidFill>
                <a:latin typeface="OlsenOT"/>
              </a:rPr>
              <a:t>: beskrivelse og vurdering</a:t>
            </a:r>
            <a:endParaRPr lang="da-DK" sz="3200" b="1" dirty="0"/>
          </a:p>
        </p:txBody>
      </p:sp>
      <p:sp>
        <p:nvSpPr>
          <p:cNvPr id="7" name="Tekstfelt 6">
            <a:extLst>
              <a:ext uri="{FF2B5EF4-FFF2-40B4-BE49-F238E27FC236}">
                <a16:creationId xmlns:a16="http://schemas.microsoft.com/office/drawing/2014/main" id="{D620B458-71BB-284A-B428-73353AB54D95}"/>
              </a:ext>
            </a:extLst>
          </p:cNvPr>
          <p:cNvSpPr txBox="1"/>
          <p:nvPr/>
        </p:nvSpPr>
        <p:spPr>
          <a:xfrm>
            <a:off x="974734" y="772686"/>
            <a:ext cx="10236604" cy="646331"/>
          </a:xfrm>
          <a:prstGeom prst="rect">
            <a:avLst/>
          </a:prstGeom>
          <a:noFill/>
        </p:spPr>
        <p:txBody>
          <a:bodyPr wrap="square" rtlCol="0">
            <a:spAutoFit/>
          </a:bodyPr>
          <a:lstStyle/>
          <a:p>
            <a:r>
              <a:rPr lang="da-DK" dirty="0"/>
              <a:t>Det er tredje gang, vi bruger samme spørgeskema, så i år vil vi kigge på udviklingen gennem årene på nogle få, væsentlige og udvalgte punkter.</a:t>
            </a:r>
          </a:p>
        </p:txBody>
      </p:sp>
      <p:sp>
        <p:nvSpPr>
          <p:cNvPr id="2" name="Tekstfelt 1">
            <a:extLst>
              <a:ext uri="{FF2B5EF4-FFF2-40B4-BE49-F238E27FC236}">
                <a16:creationId xmlns:a16="http://schemas.microsoft.com/office/drawing/2014/main" id="{6388C2D7-6536-691D-96F9-3EA228E0D8CE}"/>
              </a:ext>
            </a:extLst>
          </p:cNvPr>
          <p:cNvSpPr txBox="1"/>
          <p:nvPr/>
        </p:nvSpPr>
        <p:spPr>
          <a:xfrm>
            <a:off x="974734" y="1497585"/>
            <a:ext cx="9799983" cy="1711366"/>
          </a:xfrm>
          <a:prstGeom prst="rect">
            <a:avLst/>
          </a:prstGeom>
          <a:noFill/>
        </p:spPr>
        <p:txBody>
          <a:bodyPr wrap="square" rtlCol="0">
            <a:spAutoFit/>
          </a:bodyPr>
          <a:lstStyle/>
          <a:p>
            <a:pPr>
              <a:lnSpc>
                <a:spcPct val="150000"/>
              </a:lnSpc>
            </a:pPr>
            <a:r>
              <a:rPr lang="da-DK" dirty="0"/>
              <a:t>Vi har udvalgt tre centrale punkter, der har afgørende betydning for elevernes trivsel på højskolen:</a:t>
            </a:r>
          </a:p>
          <a:p>
            <a:pPr marL="342900" indent="-342900">
              <a:lnSpc>
                <a:spcPct val="150000"/>
              </a:lnSpc>
              <a:buAutoNum type="arabicParenR"/>
            </a:pPr>
            <a:r>
              <a:rPr lang="da-DK" dirty="0"/>
              <a:t>Den samlede vurdering af Ungdomshøjskolen</a:t>
            </a:r>
          </a:p>
          <a:p>
            <a:pPr marL="342900" indent="-342900">
              <a:lnSpc>
                <a:spcPct val="150000"/>
              </a:lnSpc>
              <a:buAutoNum type="arabicParenR"/>
            </a:pPr>
            <a:r>
              <a:rPr lang="da-DK" dirty="0"/>
              <a:t>Oplevelsen af højskolen som et rart sted at være</a:t>
            </a:r>
          </a:p>
          <a:p>
            <a:pPr marL="342900" indent="-342900">
              <a:lnSpc>
                <a:spcPct val="150000"/>
              </a:lnSpc>
              <a:buAutoNum type="arabicParenR"/>
            </a:pPr>
            <a:r>
              <a:rPr lang="da-DK" dirty="0"/>
              <a:t>Hvorvidt højskolen opleves som et trygt sted</a:t>
            </a:r>
          </a:p>
        </p:txBody>
      </p:sp>
      <p:sp>
        <p:nvSpPr>
          <p:cNvPr id="3" name="Tekstfelt 2">
            <a:extLst>
              <a:ext uri="{FF2B5EF4-FFF2-40B4-BE49-F238E27FC236}">
                <a16:creationId xmlns:a16="http://schemas.microsoft.com/office/drawing/2014/main" id="{FAE39A20-8C2E-5CE8-E459-3B4AD6448452}"/>
              </a:ext>
            </a:extLst>
          </p:cNvPr>
          <p:cNvSpPr txBox="1"/>
          <p:nvPr/>
        </p:nvSpPr>
        <p:spPr>
          <a:xfrm>
            <a:off x="974733" y="3658999"/>
            <a:ext cx="9799983" cy="646331"/>
          </a:xfrm>
          <a:prstGeom prst="rect">
            <a:avLst/>
          </a:prstGeom>
          <a:noFill/>
        </p:spPr>
        <p:txBody>
          <a:bodyPr wrap="square" rtlCol="0">
            <a:spAutoFit/>
          </a:bodyPr>
          <a:lstStyle/>
          <a:p>
            <a:r>
              <a:rPr lang="da-DK" dirty="0"/>
              <a:t>Derudover kigger vi nærmere på de opmærksomhedspunkter, der var ved de </a:t>
            </a:r>
            <a:r>
              <a:rPr lang="da-DK" dirty="0" err="1"/>
              <a:t>senste</a:t>
            </a:r>
            <a:r>
              <a:rPr lang="da-DK" dirty="0"/>
              <a:t> to </a:t>
            </a:r>
            <a:r>
              <a:rPr lang="da-DK" dirty="0" err="1"/>
              <a:t>UndervisningsMiljøVurderinger</a:t>
            </a:r>
            <a:r>
              <a:rPr lang="da-DK" dirty="0"/>
              <a:t>:</a:t>
            </a:r>
          </a:p>
        </p:txBody>
      </p:sp>
      <p:sp>
        <p:nvSpPr>
          <p:cNvPr id="9" name="Tekstfelt 8">
            <a:extLst>
              <a:ext uri="{FF2B5EF4-FFF2-40B4-BE49-F238E27FC236}">
                <a16:creationId xmlns:a16="http://schemas.microsoft.com/office/drawing/2014/main" id="{98C67AD6-F3B6-5964-746C-6760BD81A552}"/>
              </a:ext>
            </a:extLst>
          </p:cNvPr>
          <p:cNvSpPr txBox="1"/>
          <p:nvPr/>
        </p:nvSpPr>
        <p:spPr>
          <a:xfrm>
            <a:off x="974733" y="4368808"/>
            <a:ext cx="9799983" cy="2126864"/>
          </a:xfrm>
          <a:prstGeom prst="rect">
            <a:avLst/>
          </a:prstGeom>
          <a:noFill/>
        </p:spPr>
        <p:txBody>
          <a:bodyPr wrap="square" rtlCol="0">
            <a:spAutoFit/>
          </a:bodyPr>
          <a:lstStyle/>
          <a:p>
            <a:pPr marL="342900" indent="-342900">
              <a:lnSpc>
                <a:spcPct val="150000"/>
              </a:lnSpc>
              <a:buAutoNum type="arabicParenR"/>
            </a:pPr>
            <a:r>
              <a:rPr lang="da-DK" dirty="0"/>
              <a:t>Møbler</a:t>
            </a:r>
          </a:p>
          <a:p>
            <a:pPr marL="342900" indent="-342900">
              <a:lnSpc>
                <a:spcPct val="150000"/>
              </a:lnSpc>
              <a:buAutoNum type="arabicParenR"/>
            </a:pPr>
            <a:r>
              <a:rPr lang="da-DK" dirty="0"/>
              <a:t>Støj</a:t>
            </a:r>
          </a:p>
          <a:p>
            <a:pPr marL="342900" indent="-342900">
              <a:lnSpc>
                <a:spcPct val="150000"/>
              </a:lnSpc>
              <a:buAutoNum type="arabicParenR"/>
            </a:pPr>
            <a:r>
              <a:rPr lang="da-DK" dirty="0"/>
              <a:t>Oprydning</a:t>
            </a:r>
          </a:p>
          <a:p>
            <a:pPr marL="342900" indent="-342900">
              <a:lnSpc>
                <a:spcPct val="150000"/>
              </a:lnSpc>
              <a:buAutoNum type="arabicParenR"/>
            </a:pPr>
            <a:r>
              <a:rPr lang="da-DK" dirty="0"/>
              <a:t>Rengøring</a:t>
            </a:r>
          </a:p>
          <a:p>
            <a:pPr marL="342900" indent="-342900">
              <a:lnSpc>
                <a:spcPct val="150000"/>
              </a:lnSpc>
              <a:buAutoNum type="arabicParenR"/>
            </a:pPr>
            <a:r>
              <a:rPr lang="da-DK" dirty="0" err="1"/>
              <a:t>Wifi</a:t>
            </a:r>
            <a:endParaRPr lang="da-DK" dirty="0"/>
          </a:p>
        </p:txBody>
      </p:sp>
    </p:spTree>
    <p:extLst>
      <p:ext uri="{BB962C8B-B14F-4D97-AF65-F5344CB8AC3E}">
        <p14:creationId xmlns:p14="http://schemas.microsoft.com/office/powerpoint/2010/main" val="32721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CF2908A3-367E-A863-C808-0600B29E43F5}"/>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6498C0BD-FF8B-3EF8-4E73-03C1D1234F3F}"/>
              </a:ext>
            </a:extLst>
          </p:cNvPr>
          <p:cNvSpPr>
            <a:spLocks noGrp="1"/>
          </p:cNvSpPr>
          <p:nvPr>
            <p:ph type="sldNum" sz="quarter" idx="12"/>
          </p:nvPr>
        </p:nvSpPr>
        <p:spPr/>
        <p:txBody>
          <a:bodyPr/>
          <a:lstStyle/>
          <a:p>
            <a:fld id="{7BB14F73-3DD5-7C49-9CB0-7D142C195237}" type="slidenum">
              <a:rPr lang="da-DK" smtClean="0"/>
              <a:t>12</a:t>
            </a:fld>
            <a:endParaRPr lang="da-DK"/>
          </a:p>
        </p:txBody>
      </p:sp>
      <p:graphicFrame>
        <p:nvGraphicFramePr>
          <p:cNvPr id="6" name="Diagram 5">
            <a:extLst>
              <a:ext uri="{FF2B5EF4-FFF2-40B4-BE49-F238E27FC236}">
                <a16:creationId xmlns:a16="http://schemas.microsoft.com/office/drawing/2014/main" id="{99BF86E7-426B-0E07-4845-0024AB6A202F}"/>
              </a:ext>
            </a:extLst>
          </p:cNvPr>
          <p:cNvGraphicFramePr/>
          <p:nvPr>
            <p:extLst>
              <p:ext uri="{D42A27DB-BD31-4B8C-83A1-F6EECF244321}">
                <p14:modId xmlns:p14="http://schemas.microsoft.com/office/powerpoint/2010/main" val="1796355940"/>
              </p:ext>
            </p:extLst>
          </p:nvPr>
        </p:nvGraphicFramePr>
        <p:xfrm>
          <a:off x="367048" y="270724"/>
          <a:ext cx="8107252" cy="4649006"/>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felt 1">
            <a:extLst>
              <a:ext uri="{FF2B5EF4-FFF2-40B4-BE49-F238E27FC236}">
                <a16:creationId xmlns:a16="http://schemas.microsoft.com/office/drawing/2014/main" id="{DC665490-25D1-E93D-EEB6-A5F81B649B49}"/>
              </a:ext>
            </a:extLst>
          </p:cNvPr>
          <p:cNvSpPr txBox="1"/>
          <p:nvPr/>
        </p:nvSpPr>
        <p:spPr>
          <a:xfrm>
            <a:off x="8631620" y="270724"/>
            <a:ext cx="3468414" cy="5035353"/>
          </a:xfrm>
          <a:prstGeom prst="rect">
            <a:avLst/>
          </a:prstGeom>
          <a:noFill/>
        </p:spPr>
        <p:txBody>
          <a:bodyPr wrap="square" rtlCol="0">
            <a:spAutoFit/>
          </a:bodyPr>
          <a:lstStyle/>
          <a:p>
            <a:pPr>
              <a:lnSpc>
                <a:spcPct val="150000"/>
              </a:lnSpc>
            </a:pPr>
            <a:r>
              <a:rPr lang="da-DK" dirty="0"/>
              <a:t>Den samlede vurdering af højskolen som god eller særdeles god er i 2024 på 100%.</a:t>
            </a:r>
          </a:p>
          <a:p>
            <a:pPr>
              <a:lnSpc>
                <a:spcPct val="150000"/>
              </a:lnSpc>
            </a:pPr>
            <a:endParaRPr lang="da-DK" dirty="0"/>
          </a:p>
          <a:p>
            <a:pPr>
              <a:lnSpc>
                <a:spcPct val="150000"/>
              </a:lnSpc>
            </a:pPr>
            <a:r>
              <a:rPr lang="da-DK" dirty="0"/>
              <a:t>Det er en markant fremgang i forhold til vurderingerne i 2022 (71,1) og i 2020 (77,5).</a:t>
            </a:r>
          </a:p>
          <a:p>
            <a:pPr>
              <a:lnSpc>
                <a:spcPct val="150000"/>
              </a:lnSpc>
            </a:pPr>
            <a:endParaRPr lang="da-DK" dirty="0"/>
          </a:p>
          <a:p>
            <a:pPr>
              <a:lnSpc>
                <a:spcPct val="150000"/>
              </a:lnSpc>
            </a:pPr>
            <a:r>
              <a:rPr lang="da-DK" dirty="0"/>
              <a:t>På samme måde er den samlede vurdering af højskolen som et middel eller dårligt sted ændret fra en vis procentdel til et rent nul.</a:t>
            </a:r>
          </a:p>
        </p:txBody>
      </p:sp>
    </p:spTree>
    <p:extLst>
      <p:ext uri="{BB962C8B-B14F-4D97-AF65-F5344CB8AC3E}">
        <p14:creationId xmlns:p14="http://schemas.microsoft.com/office/powerpoint/2010/main" val="194246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9067D6D1-CCA5-4EE6-CE02-92785AC51215}"/>
              </a:ext>
            </a:extLst>
          </p:cNvPr>
          <p:cNvSpPr>
            <a:spLocks noGrp="1"/>
          </p:cNvSpPr>
          <p:nvPr>
            <p:ph type="ftr" sz="quarter" idx="11"/>
          </p:nvPr>
        </p:nvSpPr>
        <p:spPr>
          <a:xfrm>
            <a:off x="1013731" y="6047405"/>
            <a:ext cx="7213242" cy="617890"/>
          </a:xfrm>
        </p:spPr>
        <p:txBody>
          <a:bodyPr/>
          <a:lstStyle/>
          <a:p>
            <a:r>
              <a:rPr lang="da-DK" dirty="0"/>
              <a:t>UMV - UHR - 2024</a:t>
            </a:r>
          </a:p>
        </p:txBody>
      </p:sp>
      <p:sp>
        <p:nvSpPr>
          <p:cNvPr id="5" name="Pladsholder til slidenummer 4">
            <a:extLst>
              <a:ext uri="{FF2B5EF4-FFF2-40B4-BE49-F238E27FC236}">
                <a16:creationId xmlns:a16="http://schemas.microsoft.com/office/drawing/2014/main" id="{D280497C-538E-3765-FDF7-AEF5DA3A23DC}"/>
              </a:ext>
            </a:extLst>
          </p:cNvPr>
          <p:cNvSpPr>
            <a:spLocks noGrp="1"/>
          </p:cNvSpPr>
          <p:nvPr>
            <p:ph type="sldNum" sz="quarter" idx="12"/>
          </p:nvPr>
        </p:nvSpPr>
        <p:spPr/>
        <p:txBody>
          <a:bodyPr/>
          <a:lstStyle/>
          <a:p>
            <a:fld id="{7BB14F73-3DD5-7C49-9CB0-7D142C195237}" type="slidenum">
              <a:rPr lang="da-DK" smtClean="0"/>
              <a:t>13</a:t>
            </a:fld>
            <a:endParaRPr lang="da-DK"/>
          </a:p>
        </p:txBody>
      </p:sp>
      <p:graphicFrame>
        <p:nvGraphicFramePr>
          <p:cNvPr id="6" name="Diagram 5">
            <a:extLst>
              <a:ext uri="{FF2B5EF4-FFF2-40B4-BE49-F238E27FC236}">
                <a16:creationId xmlns:a16="http://schemas.microsoft.com/office/drawing/2014/main" id="{3F8DA15E-BAA2-B34D-C931-901A66BF1036}"/>
              </a:ext>
            </a:extLst>
          </p:cNvPr>
          <p:cNvGraphicFramePr/>
          <p:nvPr>
            <p:extLst>
              <p:ext uri="{D42A27DB-BD31-4B8C-83A1-F6EECF244321}">
                <p14:modId xmlns:p14="http://schemas.microsoft.com/office/powerpoint/2010/main" val="3453011396"/>
              </p:ext>
            </p:extLst>
          </p:nvPr>
        </p:nvGraphicFramePr>
        <p:xfrm>
          <a:off x="187947" y="192705"/>
          <a:ext cx="8113690" cy="5286778"/>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felt 1">
            <a:extLst>
              <a:ext uri="{FF2B5EF4-FFF2-40B4-BE49-F238E27FC236}">
                <a16:creationId xmlns:a16="http://schemas.microsoft.com/office/drawing/2014/main" id="{714783E9-780E-E67D-6482-7620082D15DE}"/>
              </a:ext>
            </a:extLst>
          </p:cNvPr>
          <p:cNvSpPr txBox="1"/>
          <p:nvPr/>
        </p:nvSpPr>
        <p:spPr>
          <a:xfrm>
            <a:off x="8631620" y="270724"/>
            <a:ext cx="3468414" cy="5450851"/>
          </a:xfrm>
          <a:prstGeom prst="rect">
            <a:avLst/>
          </a:prstGeom>
          <a:noFill/>
        </p:spPr>
        <p:txBody>
          <a:bodyPr wrap="square" rtlCol="0">
            <a:spAutoFit/>
          </a:bodyPr>
          <a:lstStyle/>
          <a:p>
            <a:pPr>
              <a:lnSpc>
                <a:spcPct val="150000"/>
              </a:lnSpc>
            </a:pPr>
            <a:r>
              <a:rPr lang="da-DK" dirty="0"/>
              <a:t>Vurderingen af højskolen som et 100% rart sted at være er i 2024 på 51,4%.</a:t>
            </a:r>
          </a:p>
          <a:p>
            <a:pPr>
              <a:lnSpc>
                <a:spcPct val="150000"/>
              </a:lnSpc>
            </a:pPr>
            <a:endParaRPr lang="da-DK" dirty="0"/>
          </a:p>
          <a:p>
            <a:pPr>
              <a:lnSpc>
                <a:spcPct val="150000"/>
              </a:lnSpc>
            </a:pPr>
            <a:r>
              <a:rPr lang="da-DK" dirty="0"/>
              <a:t>Det vil sige at lige godt halvdelen af eleverne oplever at højskolen er et virkelig meget rart sted.</a:t>
            </a:r>
          </a:p>
          <a:p>
            <a:pPr>
              <a:lnSpc>
                <a:spcPct val="150000"/>
              </a:lnSpc>
            </a:pPr>
            <a:endParaRPr lang="da-DK" dirty="0"/>
          </a:p>
          <a:p>
            <a:pPr>
              <a:lnSpc>
                <a:spcPct val="150000"/>
              </a:lnSpc>
            </a:pPr>
            <a:r>
              <a:rPr lang="da-DK" dirty="0"/>
              <a:t>Udviklingen i den vurdering er gået fra 25% (2020) over 35,6% (2022), hvilket må ses som en klar forbedring af elevernes trivsel på højskolen.</a:t>
            </a:r>
          </a:p>
        </p:txBody>
      </p:sp>
    </p:spTree>
    <p:extLst>
      <p:ext uri="{BB962C8B-B14F-4D97-AF65-F5344CB8AC3E}">
        <p14:creationId xmlns:p14="http://schemas.microsoft.com/office/powerpoint/2010/main" val="111872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D1E32A40-9694-64F8-4A4F-75FF27076F25}"/>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84072F65-23A6-76EF-8F64-A7A93F0ADAAD}"/>
              </a:ext>
            </a:extLst>
          </p:cNvPr>
          <p:cNvSpPr>
            <a:spLocks noGrp="1"/>
          </p:cNvSpPr>
          <p:nvPr>
            <p:ph type="sldNum" sz="quarter" idx="12"/>
          </p:nvPr>
        </p:nvSpPr>
        <p:spPr/>
        <p:txBody>
          <a:bodyPr/>
          <a:lstStyle/>
          <a:p>
            <a:fld id="{7BB14F73-3DD5-7C49-9CB0-7D142C195237}" type="slidenum">
              <a:rPr lang="da-DK" smtClean="0"/>
              <a:t>14</a:t>
            </a:fld>
            <a:endParaRPr lang="da-DK"/>
          </a:p>
        </p:txBody>
      </p:sp>
      <p:graphicFrame>
        <p:nvGraphicFramePr>
          <p:cNvPr id="6" name="Diagram 5">
            <a:extLst>
              <a:ext uri="{FF2B5EF4-FFF2-40B4-BE49-F238E27FC236}">
                <a16:creationId xmlns:a16="http://schemas.microsoft.com/office/drawing/2014/main" id="{DA4589FF-0005-2BB5-AA5F-9447F7436AD9}"/>
              </a:ext>
            </a:extLst>
          </p:cNvPr>
          <p:cNvGraphicFramePr/>
          <p:nvPr>
            <p:extLst>
              <p:ext uri="{D42A27DB-BD31-4B8C-83A1-F6EECF244321}">
                <p14:modId xmlns:p14="http://schemas.microsoft.com/office/powerpoint/2010/main" val="1327239049"/>
              </p:ext>
            </p:extLst>
          </p:nvPr>
        </p:nvGraphicFramePr>
        <p:xfrm>
          <a:off x="212429" y="136525"/>
          <a:ext cx="8122276" cy="4756892"/>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felt 1">
            <a:extLst>
              <a:ext uri="{FF2B5EF4-FFF2-40B4-BE49-F238E27FC236}">
                <a16:creationId xmlns:a16="http://schemas.microsoft.com/office/drawing/2014/main" id="{66AAE7C7-C1AE-3935-090F-1FE499EC067F}"/>
              </a:ext>
            </a:extLst>
          </p:cNvPr>
          <p:cNvSpPr txBox="1"/>
          <p:nvPr/>
        </p:nvSpPr>
        <p:spPr>
          <a:xfrm>
            <a:off x="8610600" y="136525"/>
            <a:ext cx="3468414" cy="4619854"/>
          </a:xfrm>
          <a:prstGeom prst="rect">
            <a:avLst/>
          </a:prstGeom>
          <a:noFill/>
        </p:spPr>
        <p:txBody>
          <a:bodyPr wrap="square" rtlCol="0">
            <a:spAutoFit/>
          </a:bodyPr>
          <a:lstStyle/>
          <a:p>
            <a:pPr>
              <a:lnSpc>
                <a:spcPct val="150000"/>
              </a:lnSpc>
            </a:pPr>
            <a:r>
              <a:rPr lang="da-DK" dirty="0"/>
              <a:t>Den samlede vurdering af højskolen som et 100% trygt sted at være er i 2024 på hele 65,7%.</a:t>
            </a:r>
          </a:p>
          <a:p>
            <a:pPr>
              <a:lnSpc>
                <a:spcPct val="150000"/>
              </a:lnSpc>
            </a:pPr>
            <a:endParaRPr lang="da-DK" dirty="0"/>
          </a:p>
          <a:p>
            <a:pPr>
              <a:lnSpc>
                <a:spcPct val="150000"/>
              </a:lnSpc>
            </a:pPr>
            <a:r>
              <a:rPr lang="da-DK" dirty="0"/>
              <a:t>Også på dette væsentlige område ser vi en fremgang i forhold til tidligere undersøgelser.</a:t>
            </a:r>
          </a:p>
          <a:p>
            <a:pPr>
              <a:lnSpc>
                <a:spcPct val="150000"/>
              </a:lnSpc>
            </a:pPr>
            <a:endParaRPr lang="da-DK" dirty="0"/>
          </a:p>
          <a:p>
            <a:pPr>
              <a:lnSpc>
                <a:spcPct val="150000"/>
              </a:lnSpc>
            </a:pPr>
            <a:r>
              <a:rPr lang="da-DK" dirty="0"/>
              <a:t>I 2020 var tallet på 40% mens det i 2022 var på 44,4%.</a:t>
            </a:r>
          </a:p>
          <a:p>
            <a:pPr>
              <a:lnSpc>
                <a:spcPct val="150000"/>
              </a:lnSpc>
            </a:pPr>
            <a:endParaRPr lang="da-DK" dirty="0"/>
          </a:p>
        </p:txBody>
      </p:sp>
    </p:spTree>
    <p:extLst>
      <p:ext uri="{BB962C8B-B14F-4D97-AF65-F5344CB8AC3E}">
        <p14:creationId xmlns:p14="http://schemas.microsoft.com/office/powerpoint/2010/main" val="410784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ECBFBD5B-BD5B-7A18-6641-5DFA3635B831}"/>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34954F30-C95B-1E33-2454-00CB0D3C98AC}"/>
              </a:ext>
            </a:extLst>
          </p:cNvPr>
          <p:cNvSpPr>
            <a:spLocks noGrp="1"/>
          </p:cNvSpPr>
          <p:nvPr>
            <p:ph type="sldNum" sz="quarter" idx="12"/>
          </p:nvPr>
        </p:nvSpPr>
        <p:spPr/>
        <p:txBody>
          <a:bodyPr/>
          <a:lstStyle/>
          <a:p>
            <a:fld id="{7BB14F73-3DD5-7C49-9CB0-7D142C195237}" type="slidenum">
              <a:rPr lang="da-DK" smtClean="0"/>
              <a:t>15</a:t>
            </a:fld>
            <a:endParaRPr lang="da-DK"/>
          </a:p>
        </p:txBody>
      </p:sp>
      <p:graphicFrame>
        <p:nvGraphicFramePr>
          <p:cNvPr id="6" name="Diagram 5">
            <a:extLst>
              <a:ext uri="{FF2B5EF4-FFF2-40B4-BE49-F238E27FC236}">
                <a16:creationId xmlns:a16="http://schemas.microsoft.com/office/drawing/2014/main" id="{626B436E-0A0D-7A0E-6082-C76A03E0D75F}"/>
              </a:ext>
            </a:extLst>
          </p:cNvPr>
          <p:cNvGraphicFramePr/>
          <p:nvPr>
            <p:extLst>
              <p:ext uri="{D42A27DB-BD31-4B8C-83A1-F6EECF244321}">
                <p14:modId xmlns:p14="http://schemas.microsoft.com/office/powerpoint/2010/main" val="1834593366"/>
              </p:ext>
            </p:extLst>
          </p:nvPr>
        </p:nvGraphicFramePr>
        <p:xfrm>
          <a:off x="193183" y="270724"/>
          <a:ext cx="8417417" cy="4935936"/>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felt 1">
            <a:extLst>
              <a:ext uri="{FF2B5EF4-FFF2-40B4-BE49-F238E27FC236}">
                <a16:creationId xmlns:a16="http://schemas.microsoft.com/office/drawing/2014/main" id="{F02182D9-DB94-A6B3-FE1F-799EAB3326B1}"/>
              </a:ext>
            </a:extLst>
          </p:cNvPr>
          <p:cNvSpPr txBox="1"/>
          <p:nvPr/>
        </p:nvSpPr>
        <p:spPr>
          <a:xfrm>
            <a:off x="8631620" y="270724"/>
            <a:ext cx="3468414" cy="4204356"/>
          </a:xfrm>
          <a:prstGeom prst="rect">
            <a:avLst/>
          </a:prstGeom>
          <a:noFill/>
        </p:spPr>
        <p:txBody>
          <a:bodyPr wrap="square" rtlCol="0">
            <a:spAutoFit/>
          </a:bodyPr>
          <a:lstStyle/>
          <a:p>
            <a:pPr>
              <a:lnSpc>
                <a:spcPct val="150000"/>
              </a:lnSpc>
            </a:pPr>
            <a:r>
              <a:rPr lang="da-DK" dirty="0"/>
              <a:t>Elevernes vurdering af højskolens møbler har også ændret sig gennem de seneste tre undersøgelser.</a:t>
            </a:r>
          </a:p>
          <a:p>
            <a:pPr>
              <a:lnSpc>
                <a:spcPct val="150000"/>
              </a:lnSpc>
            </a:pPr>
            <a:endParaRPr lang="da-DK" dirty="0"/>
          </a:p>
          <a:p>
            <a:pPr>
              <a:lnSpc>
                <a:spcPct val="150000"/>
              </a:lnSpc>
            </a:pPr>
            <a:r>
              <a:rPr lang="da-DK" dirty="0"/>
              <a:t>At møblerne er OK (bedste rating) vurderer 70% af eleverne i 2024. I 2022 var det 52,2% af eleverne der vurderede det samme, og i 2020 var det 45%. </a:t>
            </a:r>
          </a:p>
        </p:txBody>
      </p:sp>
    </p:spTree>
    <p:extLst>
      <p:ext uri="{BB962C8B-B14F-4D97-AF65-F5344CB8AC3E}">
        <p14:creationId xmlns:p14="http://schemas.microsoft.com/office/powerpoint/2010/main" val="4022598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7B8FC9EF-A328-B6BC-B32F-80AE36070A6C}"/>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D6BA918F-E18C-8703-5E7E-1E3A9CE485E0}"/>
              </a:ext>
            </a:extLst>
          </p:cNvPr>
          <p:cNvSpPr>
            <a:spLocks noGrp="1"/>
          </p:cNvSpPr>
          <p:nvPr>
            <p:ph type="sldNum" sz="quarter" idx="12"/>
          </p:nvPr>
        </p:nvSpPr>
        <p:spPr/>
        <p:txBody>
          <a:bodyPr/>
          <a:lstStyle/>
          <a:p>
            <a:fld id="{7BB14F73-3DD5-7C49-9CB0-7D142C195237}" type="slidenum">
              <a:rPr lang="da-DK" smtClean="0"/>
              <a:t>16</a:t>
            </a:fld>
            <a:endParaRPr lang="da-DK"/>
          </a:p>
        </p:txBody>
      </p:sp>
      <p:graphicFrame>
        <p:nvGraphicFramePr>
          <p:cNvPr id="6" name="Diagram 5">
            <a:extLst>
              <a:ext uri="{FF2B5EF4-FFF2-40B4-BE49-F238E27FC236}">
                <a16:creationId xmlns:a16="http://schemas.microsoft.com/office/drawing/2014/main" id="{21403E5B-2C4C-61C4-5B4B-EAE1318A9FEC}"/>
              </a:ext>
            </a:extLst>
          </p:cNvPr>
          <p:cNvGraphicFramePr/>
          <p:nvPr>
            <p:extLst>
              <p:ext uri="{D42A27DB-BD31-4B8C-83A1-F6EECF244321}">
                <p14:modId xmlns:p14="http://schemas.microsoft.com/office/powerpoint/2010/main" val="4111422623"/>
              </p:ext>
            </p:extLst>
          </p:nvPr>
        </p:nvGraphicFramePr>
        <p:xfrm>
          <a:off x="109248" y="264052"/>
          <a:ext cx="8345954" cy="5035354"/>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felt 1">
            <a:extLst>
              <a:ext uri="{FF2B5EF4-FFF2-40B4-BE49-F238E27FC236}">
                <a16:creationId xmlns:a16="http://schemas.microsoft.com/office/drawing/2014/main" id="{27F1D674-07BD-511C-CDFE-4A4CDE8EB52C}"/>
              </a:ext>
            </a:extLst>
          </p:cNvPr>
          <p:cNvSpPr txBox="1"/>
          <p:nvPr/>
        </p:nvSpPr>
        <p:spPr>
          <a:xfrm>
            <a:off x="8631620" y="270724"/>
            <a:ext cx="3468414" cy="4204356"/>
          </a:xfrm>
          <a:prstGeom prst="rect">
            <a:avLst/>
          </a:prstGeom>
          <a:noFill/>
        </p:spPr>
        <p:txBody>
          <a:bodyPr wrap="square" rtlCol="0">
            <a:spAutoFit/>
          </a:bodyPr>
          <a:lstStyle/>
          <a:p>
            <a:pPr>
              <a:lnSpc>
                <a:spcPct val="150000"/>
              </a:lnSpc>
            </a:pPr>
            <a:r>
              <a:rPr lang="da-DK" dirty="0"/>
              <a:t>Elevernes vurdering af støjgener på højskolen er ret enslydende gennem alle tre undersøgelser.</a:t>
            </a:r>
          </a:p>
          <a:p>
            <a:pPr>
              <a:lnSpc>
                <a:spcPct val="150000"/>
              </a:lnSpc>
            </a:pPr>
            <a:endParaRPr lang="da-DK" dirty="0"/>
          </a:p>
          <a:p>
            <a:pPr>
              <a:lnSpc>
                <a:spcPct val="150000"/>
              </a:lnSpc>
            </a:pPr>
            <a:r>
              <a:rPr lang="da-DK" dirty="0"/>
              <a:t>Vi bor i et gammelt hus, og vi bor tæt med hinanden. Der er ingen tvivl om at højskolens fysiske forhold er med til at omkring halvdelen af eleverne oplever mindre problemer med netop støj.</a:t>
            </a:r>
          </a:p>
        </p:txBody>
      </p:sp>
    </p:spTree>
    <p:extLst>
      <p:ext uri="{BB962C8B-B14F-4D97-AF65-F5344CB8AC3E}">
        <p14:creationId xmlns:p14="http://schemas.microsoft.com/office/powerpoint/2010/main" val="154049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1039303C-9245-FFE1-CE74-2195FF3434E3}"/>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6328DE4E-79F5-9DC7-CF1E-A630A864162E}"/>
              </a:ext>
            </a:extLst>
          </p:cNvPr>
          <p:cNvSpPr>
            <a:spLocks noGrp="1"/>
          </p:cNvSpPr>
          <p:nvPr>
            <p:ph type="sldNum" sz="quarter" idx="12"/>
          </p:nvPr>
        </p:nvSpPr>
        <p:spPr/>
        <p:txBody>
          <a:bodyPr/>
          <a:lstStyle/>
          <a:p>
            <a:fld id="{7BB14F73-3DD5-7C49-9CB0-7D142C195237}" type="slidenum">
              <a:rPr lang="da-DK" smtClean="0"/>
              <a:t>17</a:t>
            </a:fld>
            <a:endParaRPr lang="da-DK"/>
          </a:p>
        </p:txBody>
      </p:sp>
      <p:graphicFrame>
        <p:nvGraphicFramePr>
          <p:cNvPr id="6" name="Diagram 5">
            <a:extLst>
              <a:ext uri="{FF2B5EF4-FFF2-40B4-BE49-F238E27FC236}">
                <a16:creationId xmlns:a16="http://schemas.microsoft.com/office/drawing/2014/main" id="{C6AD3168-DD87-3F40-E3E4-FC2FB5C3A09C}"/>
              </a:ext>
            </a:extLst>
          </p:cNvPr>
          <p:cNvGraphicFramePr/>
          <p:nvPr>
            <p:extLst>
              <p:ext uri="{D42A27DB-BD31-4B8C-83A1-F6EECF244321}">
                <p14:modId xmlns:p14="http://schemas.microsoft.com/office/powerpoint/2010/main" val="1200760029"/>
              </p:ext>
            </p:extLst>
          </p:nvPr>
        </p:nvGraphicFramePr>
        <p:xfrm>
          <a:off x="170091" y="270724"/>
          <a:ext cx="8314386" cy="5146179"/>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felt 1">
            <a:extLst>
              <a:ext uri="{FF2B5EF4-FFF2-40B4-BE49-F238E27FC236}">
                <a16:creationId xmlns:a16="http://schemas.microsoft.com/office/drawing/2014/main" id="{5F3957BD-1EA2-5833-E18C-3DF5DB3A3D3B}"/>
              </a:ext>
            </a:extLst>
          </p:cNvPr>
          <p:cNvSpPr txBox="1"/>
          <p:nvPr/>
        </p:nvSpPr>
        <p:spPr>
          <a:xfrm>
            <a:off x="8631620" y="270724"/>
            <a:ext cx="3468414" cy="5035353"/>
          </a:xfrm>
          <a:prstGeom prst="rect">
            <a:avLst/>
          </a:prstGeom>
          <a:noFill/>
        </p:spPr>
        <p:txBody>
          <a:bodyPr wrap="square" rtlCol="0">
            <a:spAutoFit/>
          </a:bodyPr>
          <a:lstStyle/>
          <a:p>
            <a:pPr>
              <a:lnSpc>
                <a:spcPct val="150000"/>
              </a:lnSpc>
            </a:pPr>
            <a:r>
              <a:rPr lang="da-DK" dirty="0"/>
              <a:t>Oprydningen på højskolen vurderes også meget ens i alle tre undersøgelser.</a:t>
            </a:r>
          </a:p>
          <a:p>
            <a:pPr>
              <a:lnSpc>
                <a:spcPct val="150000"/>
              </a:lnSpc>
            </a:pPr>
            <a:endParaRPr lang="da-DK" dirty="0"/>
          </a:p>
          <a:p>
            <a:pPr>
              <a:lnSpc>
                <a:spcPct val="150000"/>
              </a:lnSpc>
            </a:pPr>
            <a:r>
              <a:rPr lang="da-DK" dirty="0"/>
              <a:t>En tredjedel synes den er helt OK, omkring halvdelen oplever mindre problemer, mens et sted mellem en ottendedel og en fjerdedel synes det er problematisk.</a:t>
            </a:r>
          </a:p>
          <a:p>
            <a:pPr>
              <a:lnSpc>
                <a:spcPct val="150000"/>
              </a:lnSpc>
            </a:pPr>
            <a:endParaRPr lang="da-DK" dirty="0"/>
          </a:p>
          <a:p>
            <a:pPr>
              <a:lnSpc>
                <a:spcPct val="150000"/>
              </a:lnSpc>
            </a:pPr>
            <a:endParaRPr lang="da-DK" dirty="0"/>
          </a:p>
          <a:p>
            <a:pPr>
              <a:lnSpc>
                <a:spcPct val="150000"/>
              </a:lnSpc>
            </a:pPr>
            <a:endParaRPr lang="da-DK" dirty="0"/>
          </a:p>
        </p:txBody>
      </p:sp>
    </p:spTree>
    <p:extLst>
      <p:ext uri="{BB962C8B-B14F-4D97-AF65-F5344CB8AC3E}">
        <p14:creationId xmlns:p14="http://schemas.microsoft.com/office/powerpoint/2010/main" val="388943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E9595DE2-D086-BD66-4BD9-B34E10245856}"/>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A0A3B6B9-FB07-DA2A-229D-48D9F67997AF}"/>
              </a:ext>
            </a:extLst>
          </p:cNvPr>
          <p:cNvSpPr>
            <a:spLocks noGrp="1"/>
          </p:cNvSpPr>
          <p:nvPr>
            <p:ph type="sldNum" sz="quarter" idx="12"/>
          </p:nvPr>
        </p:nvSpPr>
        <p:spPr/>
        <p:txBody>
          <a:bodyPr/>
          <a:lstStyle/>
          <a:p>
            <a:fld id="{7BB14F73-3DD5-7C49-9CB0-7D142C195237}" type="slidenum">
              <a:rPr lang="da-DK" smtClean="0"/>
              <a:t>18</a:t>
            </a:fld>
            <a:endParaRPr lang="da-DK"/>
          </a:p>
        </p:txBody>
      </p:sp>
      <p:graphicFrame>
        <p:nvGraphicFramePr>
          <p:cNvPr id="6" name="Diagram 5">
            <a:extLst>
              <a:ext uri="{FF2B5EF4-FFF2-40B4-BE49-F238E27FC236}">
                <a16:creationId xmlns:a16="http://schemas.microsoft.com/office/drawing/2014/main" id="{290801DC-7307-28A2-BD78-4BFF6859F46F}"/>
              </a:ext>
            </a:extLst>
          </p:cNvPr>
          <p:cNvGraphicFramePr/>
          <p:nvPr>
            <p:extLst>
              <p:ext uri="{D42A27DB-BD31-4B8C-83A1-F6EECF244321}">
                <p14:modId xmlns:p14="http://schemas.microsoft.com/office/powerpoint/2010/main" val="409885751"/>
              </p:ext>
            </p:extLst>
          </p:nvPr>
        </p:nvGraphicFramePr>
        <p:xfrm>
          <a:off x="187965" y="268179"/>
          <a:ext cx="8126939" cy="4917769"/>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felt 1">
            <a:extLst>
              <a:ext uri="{FF2B5EF4-FFF2-40B4-BE49-F238E27FC236}">
                <a16:creationId xmlns:a16="http://schemas.microsoft.com/office/drawing/2014/main" id="{EA0D1F0C-5DA7-1BE7-C2F3-5354D107F0E9}"/>
              </a:ext>
            </a:extLst>
          </p:cNvPr>
          <p:cNvSpPr txBox="1"/>
          <p:nvPr/>
        </p:nvSpPr>
        <p:spPr>
          <a:xfrm>
            <a:off x="8631620" y="270724"/>
            <a:ext cx="3468414" cy="5866350"/>
          </a:xfrm>
          <a:prstGeom prst="rect">
            <a:avLst/>
          </a:prstGeom>
          <a:noFill/>
        </p:spPr>
        <p:txBody>
          <a:bodyPr wrap="square" rtlCol="0">
            <a:spAutoFit/>
          </a:bodyPr>
          <a:lstStyle/>
          <a:p>
            <a:pPr>
              <a:lnSpc>
                <a:spcPct val="150000"/>
              </a:lnSpc>
            </a:pPr>
            <a:r>
              <a:rPr lang="da-DK" dirty="0"/>
              <a:t>Rengøringen på højskolen følger, på samme måde som oprydningen viste, at der over de tre undersøgelser er meget små udsving.</a:t>
            </a:r>
          </a:p>
          <a:p>
            <a:pPr>
              <a:lnSpc>
                <a:spcPct val="150000"/>
              </a:lnSpc>
            </a:pPr>
            <a:endParaRPr lang="da-DK" dirty="0"/>
          </a:p>
          <a:p>
            <a:pPr>
              <a:lnSpc>
                <a:spcPct val="150000"/>
              </a:lnSpc>
            </a:pPr>
            <a:r>
              <a:rPr lang="da-DK" dirty="0"/>
              <a:t>Omkring en femtedel af eleverne oplever at standarden er for dårlig.</a:t>
            </a:r>
          </a:p>
          <a:p>
            <a:pPr>
              <a:lnSpc>
                <a:spcPct val="150000"/>
              </a:lnSpc>
            </a:pPr>
            <a:endParaRPr lang="da-DK" dirty="0"/>
          </a:p>
          <a:p>
            <a:pPr>
              <a:lnSpc>
                <a:spcPct val="150000"/>
              </a:lnSpc>
            </a:pPr>
            <a:r>
              <a:rPr lang="da-DK" dirty="0"/>
              <a:t>Vi har haft fokus på procedurerne omkring rengøring og opfølgning gennem de seneste år, men meget tyder på, at vi ikke er nået helt i mål med hvordan det skal fungere.</a:t>
            </a:r>
          </a:p>
        </p:txBody>
      </p:sp>
    </p:spTree>
    <p:extLst>
      <p:ext uri="{BB962C8B-B14F-4D97-AF65-F5344CB8AC3E}">
        <p14:creationId xmlns:p14="http://schemas.microsoft.com/office/powerpoint/2010/main" val="88200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0647B919-32C0-68CE-A97E-7B30C98A6CBC}"/>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EEA4B94B-DB6E-483D-E349-585EED5346A0}"/>
              </a:ext>
            </a:extLst>
          </p:cNvPr>
          <p:cNvSpPr>
            <a:spLocks noGrp="1"/>
          </p:cNvSpPr>
          <p:nvPr>
            <p:ph type="sldNum" sz="quarter" idx="12"/>
          </p:nvPr>
        </p:nvSpPr>
        <p:spPr/>
        <p:txBody>
          <a:bodyPr/>
          <a:lstStyle/>
          <a:p>
            <a:fld id="{7BB14F73-3DD5-7C49-9CB0-7D142C195237}" type="slidenum">
              <a:rPr lang="da-DK" smtClean="0"/>
              <a:t>19</a:t>
            </a:fld>
            <a:endParaRPr lang="da-DK"/>
          </a:p>
        </p:txBody>
      </p:sp>
      <p:graphicFrame>
        <p:nvGraphicFramePr>
          <p:cNvPr id="6" name="Diagram 5">
            <a:extLst>
              <a:ext uri="{FF2B5EF4-FFF2-40B4-BE49-F238E27FC236}">
                <a16:creationId xmlns:a16="http://schemas.microsoft.com/office/drawing/2014/main" id="{19DCC096-D6C3-47FD-3D6B-19AE67D44FE3}"/>
              </a:ext>
            </a:extLst>
          </p:cNvPr>
          <p:cNvGraphicFramePr/>
          <p:nvPr>
            <p:extLst>
              <p:ext uri="{D42A27DB-BD31-4B8C-83A1-F6EECF244321}">
                <p14:modId xmlns:p14="http://schemas.microsoft.com/office/powerpoint/2010/main" val="500885048"/>
              </p:ext>
            </p:extLst>
          </p:nvPr>
        </p:nvGraphicFramePr>
        <p:xfrm>
          <a:off x="231210" y="349035"/>
          <a:ext cx="8187596" cy="5035353"/>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felt 1">
            <a:extLst>
              <a:ext uri="{FF2B5EF4-FFF2-40B4-BE49-F238E27FC236}">
                <a16:creationId xmlns:a16="http://schemas.microsoft.com/office/drawing/2014/main" id="{195C8722-A9D7-08FA-CFA1-D139F97C7D77}"/>
              </a:ext>
            </a:extLst>
          </p:cNvPr>
          <p:cNvSpPr txBox="1"/>
          <p:nvPr/>
        </p:nvSpPr>
        <p:spPr>
          <a:xfrm>
            <a:off x="8610600" y="349034"/>
            <a:ext cx="3468414" cy="6420347"/>
          </a:xfrm>
          <a:prstGeom prst="rect">
            <a:avLst/>
          </a:prstGeom>
          <a:noFill/>
        </p:spPr>
        <p:txBody>
          <a:bodyPr wrap="square" rtlCol="0">
            <a:spAutoFit/>
          </a:bodyPr>
          <a:lstStyle/>
          <a:p>
            <a:pPr>
              <a:lnSpc>
                <a:spcPct val="150000"/>
              </a:lnSpc>
            </a:pPr>
            <a:r>
              <a:rPr lang="da-DK" dirty="0"/>
              <a:t>30% af eleverne vurderer at højskolens WIFI er OK.</a:t>
            </a:r>
          </a:p>
          <a:p>
            <a:pPr>
              <a:lnSpc>
                <a:spcPct val="150000"/>
              </a:lnSpc>
            </a:pPr>
            <a:endParaRPr lang="da-DK" sz="1200" dirty="0"/>
          </a:p>
          <a:p>
            <a:pPr>
              <a:lnSpc>
                <a:spcPct val="150000"/>
              </a:lnSpc>
            </a:pPr>
            <a:r>
              <a:rPr lang="da-DK" dirty="0"/>
              <a:t>Det lyder måske ikke af meget, men sammenlignet med de to tidligere undersøgelser, hvor det i 2020 var 18,8% og i 2022 16,7%, så er tilfredsheden steget markant.</a:t>
            </a:r>
          </a:p>
          <a:p>
            <a:pPr>
              <a:lnSpc>
                <a:spcPct val="150000"/>
              </a:lnSpc>
            </a:pPr>
            <a:endParaRPr lang="da-DK" sz="1200" dirty="0"/>
          </a:p>
          <a:p>
            <a:pPr>
              <a:lnSpc>
                <a:spcPct val="150000"/>
              </a:lnSpc>
            </a:pPr>
            <a:r>
              <a:rPr lang="da-DK" dirty="0"/>
              <a:t>Området her vil sandsynligvis altid være et af de områder, hvor status quo aldrig vil være godt nok. Behovet for trådløst internet er ikke blevet mindre med årene, og den udvikling tænker vi nok fortsætter.</a:t>
            </a:r>
          </a:p>
        </p:txBody>
      </p:sp>
    </p:spTree>
    <p:extLst>
      <p:ext uri="{BB962C8B-B14F-4D97-AF65-F5344CB8AC3E}">
        <p14:creationId xmlns:p14="http://schemas.microsoft.com/office/powerpoint/2010/main" val="309930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C6F0666A-CFB7-1F2C-F95B-7A30EB24990A}"/>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0ECB0F79-3DEE-915A-FF35-5665CB533E53}"/>
              </a:ext>
            </a:extLst>
          </p:cNvPr>
          <p:cNvSpPr>
            <a:spLocks noGrp="1"/>
          </p:cNvSpPr>
          <p:nvPr>
            <p:ph type="sldNum" sz="quarter" idx="12"/>
          </p:nvPr>
        </p:nvSpPr>
        <p:spPr/>
        <p:txBody>
          <a:bodyPr/>
          <a:lstStyle/>
          <a:p>
            <a:fld id="{7BB14F73-3DD5-7C49-9CB0-7D142C195237}" type="slidenum">
              <a:rPr lang="da-DK" smtClean="0"/>
              <a:t>20</a:t>
            </a:fld>
            <a:endParaRPr lang="da-DK"/>
          </a:p>
        </p:txBody>
      </p:sp>
      <p:pic>
        <p:nvPicPr>
          <p:cNvPr id="7" name="Billede 6" descr="Et billede, der indeholder tøj, person, Ansigt, smil&#10;&#10;Automatisk genereret beskrivelse">
            <a:extLst>
              <a:ext uri="{FF2B5EF4-FFF2-40B4-BE49-F238E27FC236}">
                <a16:creationId xmlns:a16="http://schemas.microsoft.com/office/drawing/2014/main" id="{6C946957-6922-F9E6-AD45-56F258B244C2}"/>
              </a:ext>
            </a:extLst>
          </p:cNvPr>
          <p:cNvPicPr>
            <a:picLocks noChangeAspect="1"/>
          </p:cNvPicPr>
          <p:nvPr/>
        </p:nvPicPr>
        <p:blipFill>
          <a:blip r:embed="rId2"/>
          <a:stretch>
            <a:fillRect/>
          </a:stretch>
        </p:blipFill>
        <p:spPr>
          <a:xfrm>
            <a:off x="200792" y="757567"/>
            <a:ext cx="5798306" cy="4623730"/>
          </a:xfrm>
          <a:prstGeom prst="rect">
            <a:avLst/>
          </a:prstGeom>
        </p:spPr>
      </p:pic>
      <p:sp>
        <p:nvSpPr>
          <p:cNvPr id="9" name="Tekstfelt 8">
            <a:extLst>
              <a:ext uri="{FF2B5EF4-FFF2-40B4-BE49-F238E27FC236}">
                <a16:creationId xmlns:a16="http://schemas.microsoft.com/office/drawing/2014/main" id="{BE46F67A-24E1-A422-6103-EC72EED597A2}"/>
              </a:ext>
            </a:extLst>
          </p:cNvPr>
          <p:cNvSpPr txBox="1"/>
          <p:nvPr/>
        </p:nvSpPr>
        <p:spPr>
          <a:xfrm>
            <a:off x="6192904" y="757567"/>
            <a:ext cx="5190797" cy="4801314"/>
          </a:xfrm>
          <a:prstGeom prst="rect">
            <a:avLst/>
          </a:prstGeom>
          <a:noFill/>
        </p:spPr>
        <p:txBody>
          <a:bodyPr wrap="square">
            <a:spAutoFit/>
          </a:bodyPr>
          <a:lstStyle/>
          <a:p>
            <a:r>
              <a:rPr lang="da-DK" dirty="0"/>
              <a:t>Generelt er vurderingen af højskolens undervisningsmiljø meget positiv.</a:t>
            </a:r>
          </a:p>
          <a:p>
            <a:endParaRPr lang="da-DK" dirty="0"/>
          </a:p>
          <a:p>
            <a:r>
              <a:rPr lang="da-DK" dirty="0"/>
              <a:t>Den er også, samlet set, mere positiv end det, de tidligere undersøgelser viser.</a:t>
            </a:r>
          </a:p>
          <a:p>
            <a:endParaRPr lang="da-DK" dirty="0"/>
          </a:p>
          <a:p>
            <a:r>
              <a:rPr lang="da-DK" dirty="0"/>
              <a:t>Med et værdigrundlag, hvor tryghed direkte indgår, er det virkelig fint, at langt de fleste elever i 2024 oplever højskolen som et 100% eller 80% trygt sted.</a:t>
            </a:r>
          </a:p>
          <a:p>
            <a:endParaRPr lang="da-DK" dirty="0"/>
          </a:p>
          <a:p>
            <a:r>
              <a:rPr lang="da-DK" dirty="0"/>
              <a:t>Vi er overbeviste om, at de tidligere undersøgelser har hjulpet os med at lokalisere de områder, der trængte til forbedring, og i og med at vi har arbejdet med områderne, har vi gjort undervisningsmiljøet på højskolen bedre.</a:t>
            </a:r>
          </a:p>
          <a:p>
            <a:endParaRPr lang="da-DK" dirty="0"/>
          </a:p>
          <a:p>
            <a:endParaRPr lang="da-DK" dirty="0"/>
          </a:p>
        </p:txBody>
      </p:sp>
    </p:spTree>
    <p:extLst>
      <p:ext uri="{BB962C8B-B14F-4D97-AF65-F5344CB8AC3E}">
        <p14:creationId xmlns:p14="http://schemas.microsoft.com/office/powerpoint/2010/main" val="231701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19C0CA0-CC4F-2B41-AA23-F758DA022439}"/>
              </a:ext>
            </a:extLst>
          </p:cNvPr>
          <p:cNvSpPr/>
          <p:nvPr/>
        </p:nvSpPr>
        <p:spPr>
          <a:xfrm>
            <a:off x="651933" y="1293211"/>
            <a:ext cx="10888133" cy="5355312"/>
          </a:xfrm>
          <a:prstGeom prst="rect">
            <a:avLst/>
          </a:prstGeom>
        </p:spPr>
        <p:txBody>
          <a:bodyPr wrap="square">
            <a:spAutoFit/>
          </a:bodyPr>
          <a:lstStyle/>
          <a:p>
            <a:r>
              <a:rPr lang="da-DK" dirty="0">
                <a:solidFill>
                  <a:schemeClr val="accent2">
                    <a:lumMod val="75000"/>
                  </a:schemeClr>
                </a:solidFill>
                <a:latin typeface="OlsenOT"/>
              </a:rPr>
              <a:t>Fase 1</a:t>
            </a:r>
            <a:r>
              <a:rPr lang="da-DK" dirty="0">
                <a:solidFill>
                  <a:srgbClr val="191919"/>
                </a:solidFill>
                <a:latin typeface="OlsenOT"/>
              </a:rPr>
              <a:t>: identifikation og kortlægning</a:t>
            </a:r>
            <a:br>
              <a:rPr lang="da-DK" dirty="0">
                <a:solidFill>
                  <a:srgbClr val="191919"/>
                </a:solidFill>
                <a:latin typeface="OlsenOT"/>
              </a:rPr>
            </a:br>
            <a:r>
              <a:rPr lang="da-DK" dirty="0">
                <a:solidFill>
                  <a:srgbClr val="191919"/>
                </a:solidFill>
                <a:latin typeface="OlsenOT"/>
              </a:rPr>
              <a:t>Indsamling af data, som identificerer og kortlægger det fysiske, psykiske og æstetiske undervisningsmiljø. </a:t>
            </a:r>
          </a:p>
          <a:p>
            <a:endParaRPr lang="da-DK" dirty="0"/>
          </a:p>
          <a:p>
            <a:r>
              <a:rPr lang="da-DK" dirty="0">
                <a:solidFill>
                  <a:schemeClr val="accent2">
                    <a:lumMod val="75000"/>
                  </a:schemeClr>
                </a:solidFill>
                <a:latin typeface="OlsenOT"/>
              </a:rPr>
              <a:t>Fase 2</a:t>
            </a:r>
            <a:r>
              <a:rPr lang="da-DK" dirty="0">
                <a:solidFill>
                  <a:srgbClr val="191919"/>
                </a:solidFill>
                <a:latin typeface="OlsenOT"/>
              </a:rPr>
              <a:t>: beskrivelse og vurdering</a:t>
            </a:r>
            <a:br>
              <a:rPr lang="da-DK" dirty="0">
                <a:solidFill>
                  <a:srgbClr val="191919"/>
                </a:solidFill>
                <a:latin typeface="OlsenOT"/>
              </a:rPr>
            </a:br>
            <a:r>
              <a:rPr lang="da-DK" dirty="0">
                <a:solidFill>
                  <a:srgbClr val="191919"/>
                </a:solidFill>
                <a:latin typeface="OlsenOT"/>
              </a:rPr>
              <a:t>Kortlægningens resultater systematiseres og giver overblik over, hvad der fungerer godt, og hvad uddannelsesstedet skal arbejde videre med. </a:t>
            </a:r>
          </a:p>
          <a:p>
            <a:endParaRPr lang="da-DK" dirty="0">
              <a:solidFill>
                <a:srgbClr val="191919"/>
              </a:solidFill>
              <a:latin typeface="OlsenOT"/>
            </a:endParaRPr>
          </a:p>
          <a:p>
            <a:r>
              <a:rPr lang="da-DK" dirty="0">
                <a:solidFill>
                  <a:schemeClr val="accent2">
                    <a:lumMod val="75000"/>
                  </a:schemeClr>
                </a:solidFill>
                <a:latin typeface="OlsenOT"/>
              </a:rPr>
              <a:t>Fase 3</a:t>
            </a:r>
            <a:r>
              <a:rPr lang="da-DK" dirty="0">
                <a:solidFill>
                  <a:srgbClr val="191919"/>
                </a:solidFill>
                <a:latin typeface="OlsenOT"/>
              </a:rPr>
              <a:t>: handlingsplan</a:t>
            </a:r>
            <a:br>
              <a:rPr lang="da-DK" dirty="0">
                <a:solidFill>
                  <a:srgbClr val="191919"/>
                </a:solidFill>
                <a:latin typeface="OlsenOT"/>
              </a:rPr>
            </a:br>
            <a:r>
              <a:rPr lang="da-DK" dirty="0">
                <a:solidFill>
                  <a:srgbClr val="191919"/>
                </a:solidFill>
                <a:latin typeface="OlsenOT"/>
              </a:rPr>
              <a:t>En handlingsplan er både en aktivitets- og tidsplan, hvoraf det skal fremgå, i hvilken rækkefølge de konstaterede problemer skal løses. Følgende kan med fordel være en del af handlingsplanen: </a:t>
            </a:r>
            <a:endParaRPr lang="da-DK" dirty="0"/>
          </a:p>
          <a:p>
            <a:r>
              <a:rPr lang="da-DK" dirty="0">
                <a:solidFill>
                  <a:srgbClr val="191919"/>
                </a:solidFill>
                <a:latin typeface="OlsenOT"/>
              </a:rPr>
              <a:t>• En kort beskrivelse af problemerne</a:t>
            </a:r>
            <a:br>
              <a:rPr lang="da-DK" dirty="0">
                <a:solidFill>
                  <a:srgbClr val="191919"/>
                </a:solidFill>
                <a:latin typeface="OlsenOT"/>
              </a:rPr>
            </a:br>
            <a:r>
              <a:rPr lang="da-DK" dirty="0">
                <a:solidFill>
                  <a:srgbClr val="191919"/>
                </a:solidFill>
                <a:latin typeface="OlsenOT"/>
              </a:rPr>
              <a:t>• Beskrivelse af den valgte løsning</a:t>
            </a:r>
            <a:br>
              <a:rPr lang="da-DK" dirty="0">
                <a:solidFill>
                  <a:srgbClr val="191919"/>
                </a:solidFill>
                <a:latin typeface="OlsenOT"/>
              </a:rPr>
            </a:br>
            <a:r>
              <a:rPr lang="da-DK" dirty="0">
                <a:solidFill>
                  <a:srgbClr val="191919"/>
                </a:solidFill>
                <a:latin typeface="OlsenOT"/>
              </a:rPr>
              <a:t>• Oplysninger om hvornår løsningen vil være gennemført</a:t>
            </a:r>
            <a:br>
              <a:rPr lang="da-DK" dirty="0">
                <a:solidFill>
                  <a:srgbClr val="191919"/>
                </a:solidFill>
                <a:latin typeface="OlsenOT"/>
              </a:rPr>
            </a:br>
            <a:r>
              <a:rPr lang="da-DK" dirty="0">
                <a:solidFill>
                  <a:srgbClr val="191919"/>
                </a:solidFill>
                <a:latin typeface="OlsenOT"/>
              </a:rPr>
              <a:t>• Navn på den, som er ansvarlig for at gennemføre løsningen </a:t>
            </a:r>
          </a:p>
          <a:p>
            <a:endParaRPr lang="da-DK" dirty="0"/>
          </a:p>
          <a:p>
            <a:r>
              <a:rPr lang="da-DK" dirty="0">
                <a:solidFill>
                  <a:schemeClr val="accent2">
                    <a:lumMod val="75000"/>
                  </a:schemeClr>
                </a:solidFill>
                <a:latin typeface="OlsenOT"/>
              </a:rPr>
              <a:t>Fase 4</a:t>
            </a:r>
            <a:r>
              <a:rPr lang="da-DK" dirty="0">
                <a:solidFill>
                  <a:srgbClr val="191919"/>
                </a:solidFill>
                <a:latin typeface="OlsenOT"/>
              </a:rPr>
              <a:t>: retningslinjer for opfølgning</a:t>
            </a:r>
            <a:br>
              <a:rPr lang="da-DK" dirty="0">
                <a:solidFill>
                  <a:srgbClr val="191919"/>
                </a:solidFill>
                <a:latin typeface="OlsenOT"/>
              </a:rPr>
            </a:br>
            <a:r>
              <a:rPr lang="da-DK" dirty="0">
                <a:solidFill>
                  <a:srgbClr val="191919"/>
                </a:solidFill>
                <a:latin typeface="OlsenOT"/>
              </a:rPr>
              <a:t>Tydelige retningslinjer for, hvordan og hvornår uddannelsesstedet følger op på handlingsplanen. Dette indebærer en vurdering af, hvorvidt ændringer har haft den ønskede effekt. Undervisningsmiljøvurderingen skal angive, hvem der er ansvarlig for opfølgningen. </a:t>
            </a:r>
            <a:endParaRPr lang="da-DK" dirty="0"/>
          </a:p>
        </p:txBody>
      </p:sp>
      <p:sp>
        <p:nvSpPr>
          <p:cNvPr id="5" name="Tekstfelt 4">
            <a:extLst>
              <a:ext uri="{FF2B5EF4-FFF2-40B4-BE49-F238E27FC236}">
                <a16:creationId xmlns:a16="http://schemas.microsoft.com/office/drawing/2014/main" id="{1349AE6F-27A0-6C41-BEEC-DC5D59D1FE03}"/>
              </a:ext>
            </a:extLst>
          </p:cNvPr>
          <p:cNvSpPr txBox="1"/>
          <p:nvPr/>
        </p:nvSpPr>
        <p:spPr>
          <a:xfrm>
            <a:off x="651933" y="440267"/>
            <a:ext cx="8263467" cy="584775"/>
          </a:xfrm>
          <a:prstGeom prst="rect">
            <a:avLst/>
          </a:prstGeom>
          <a:noFill/>
        </p:spPr>
        <p:txBody>
          <a:bodyPr wrap="square" rtlCol="0">
            <a:spAutoFit/>
          </a:bodyPr>
          <a:lstStyle/>
          <a:p>
            <a:r>
              <a:rPr lang="da-DK" sz="3200" b="1" dirty="0"/>
              <a:t>Undervisningsmiljøvurderingens fire faser:</a:t>
            </a:r>
          </a:p>
        </p:txBody>
      </p:sp>
      <p:sp>
        <p:nvSpPr>
          <p:cNvPr id="7" name="Pladsholder til slidenummer 6">
            <a:extLst>
              <a:ext uri="{FF2B5EF4-FFF2-40B4-BE49-F238E27FC236}">
                <a16:creationId xmlns:a16="http://schemas.microsoft.com/office/drawing/2014/main" id="{18D3EBFB-E394-7044-A2AC-2CD17EBCDDFD}"/>
              </a:ext>
            </a:extLst>
          </p:cNvPr>
          <p:cNvSpPr>
            <a:spLocks noGrp="1"/>
          </p:cNvSpPr>
          <p:nvPr>
            <p:ph type="sldNum" sz="quarter" idx="12"/>
          </p:nvPr>
        </p:nvSpPr>
        <p:spPr/>
        <p:txBody>
          <a:bodyPr/>
          <a:lstStyle/>
          <a:p>
            <a:fld id="{7BB14F73-3DD5-7C49-9CB0-7D142C195237}" type="slidenum">
              <a:rPr lang="da-DK" smtClean="0"/>
              <a:t>3</a:t>
            </a:fld>
            <a:endParaRPr lang="da-DK"/>
          </a:p>
        </p:txBody>
      </p:sp>
      <p:sp>
        <p:nvSpPr>
          <p:cNvPr id="8" name="Pladsholder til sidefod 7">
            <a:extLst>
              <a:ext uri="{FF2B5EF4-FFF2-40B4-BE49-F238E27FC236}">
                <a16:creationId xmlns:a16="http://schemas.microsoft.com/office/drawing/2014/main" id="{ECD7F776-65CD-7247-B995-2351BF5C5831}"/>
              </a:ext>
            </a:extLst>
          </p:cNvPr>
          <p:cNvSpPr>
            <a:spLocks noGrp="1"/>
          </p:cNvSpPr>
          <p:nvPr>
            <p:ph type="ftr" sz="quarter" idx="11"/>
          </p:nvPr>
        </p:nvSpPr>
        <p:spPr/>
        <p:txBody>
          <a:bodyPr/>
          <a:lstStyle/>
          <a:p>
            <a:r>
              <a:rPr lang="da-DK" dirty="0"/>
              <a:t>UMV - UHR - 2024</a:t>
            </a:r>
          </a:p>
        </p:txBody>
      </p:sp>
    </p:spTree>
    <p:extLst>
      <p:ext uri="{BB962C8B-B14F-4D97-AF65-F5344CB8AC3E}">
        <p14:creationId xmlns:p14="http://schemas.microsoft.com/office/powerpoint/2010/main" val="277860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A0C1EC5B-9103-BB45-89D5-314BE74FD2C1}"/>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124C9316-6789-644B-960E-D867219B0AAD}"/>
              </a:ext>
            </a:extLst>
          </p:cNvPr>
          <p:cNvSpPr>
            <a:spLocks noGrp="1"/>
          </p:cNvSpPr>
          <p:nvPr>
            <p:ph type="sldNum" sz="quarter" idx="12"/>
          </p:nvPr>
        </p:nvSpPr>
        <p:spPr/>
        <p:txBody>
          <a:bodyPr/>
          <a:lstStyle/>
          <a:p>
            <a:fld id="{7BB14F73-3DD5-7C49-9CB0-7D142C195237}" type="slidenum">
              <a:rPr lang="da-DK" smtClean="0"/>
              <a:t>21</a:t>
            </a:fld>
            <a:endParaRPr lang="da-DK"/>
          </a:p>
        </p:txBody>
      </p:sp>
      <p:sp>
        <p:nvSpPr>
          <p:cNvPr id="6" name="Rektangel 5">
            <a:extLst>
              <a:ext uri="{FF2B5EF4-FFF2-40B4-BE49-F238E27FC236}">
                <a16:creationId xmlns:a16="http://schemas.microsoft.com/office/drawing/2014/main" id="{0818CA19-CC82-B14A-90D3-9448266881A7}"/>
              </a:ext>
            </a:extLst>
          </p:cNvPr>
          <p:cNvSpPr/>
          <p:nvPr/>
        </p:nvSpPr>
        <p:spPr>
          <a:xfrm>
            <a:off x="934278" y="615322"/>
            <a:ext cx="3825086" cy="584775"/>
          </a:xfrm>
          <a:prstGeom prst="rect">
            <a:avLst/>
          </a:prstGeom>
        </p:spPr>
        <p:txBody>
          <a:bodyPr wrap="none">
            <a:spAutoFit/>
          </a:bodyPr>
          <a:lstStyle/>
          <a:p>
            <a:r>
              <a:rPr lang="da-DK" sz="3200" b="1" dirty="0">
                <a:solidFill>
                  <a:schemeClr val="accent2">
                    <a:lumMod val="75000"/>
                  </a:schemeClr>
                </a:solidFill>
                <a:latin typeface="OlsenOT"/>
              </a:rPr>
              <a:t>Fase 3</a:t>
            </a:r>
            <a:r>
              <a:rPr lang="da-DK" sz="3200" b="1" dirty="0">
                <a:solidFill>
                  <a:srgbClr val="191919"/>
                </a:solidFill>
                <a:latin typeface="OlsenOT"/>
              </a:rPr>
              <a:t>: handlingsplan</a:t>
            </a:r>
            <a:endParaRPr lang="da-DK" sz="3200" b="1" dirty="0"/>
          </a:p>
        </p:txBody>
      </p:sp>
      <p:sp>
        <p:nvSpPr>
          <p:cNvPr id="7" name="Tekstfelt 6">
            <a:extLst>
              <a:ext uri="{FF2B5EF4-FFF2-40B4-BE49-F238E27FC236}">
                <a16:creationId xmlns:a16="http://schemas.microsoft.com/office/drawing/2014/main" id="{5E8BEBB8-3BED-CC4A-9C36-8350C3780CC3}"/>
              </a:ext>
            </a:extLst>
          </p:cNvPr>
          <p:cNvSpPr txBox="1"/>
          <p:nvPr/>
        </p:nvSpPr>
        <p:spPr>
          <a:xfrm>
            <a:off x="934278" y="1371600"/>
            <a:ext cx="9799983" cy="923330"/>
          </a:xfrm>
          <a:prstGeom prst="rect">
            <a:avLst/>
          </a:prstGeom>
          <a:noFill/>
        </p:spPr>
        <p:txBody>
          <a:bodyPr wrap="square" rtlCol="0">
            <a:spAutoFit/>
          </a:bodyPr>
          <a:lstStyle/>
          <a:p>
            <a:r>
              <a:rPr lang="da-DK" dirty="0"/>
              <a:t>På baggrund af den samlede vurdering af højskolens undervisningsmiljø er der tre områder, vi skal arbejde på at gøre bedre. </a:t>
            </a:r>
          </a:p>
          <a:p>
            <a:r>
              <a:rPr lang="da-DK" dirty="0"/>
              <a:t>Tidsrammen for arbejdet er 3 år. Arbejdet igangsættes dog med det samme.</a:t>
            </a:r>
          </a:p>
        </p:txBody>
      </p:sp>
      <p:sp>
        <p:nvSpPr>
          <p:cNvPr id="2" name="Tekstfelt 1">
            <a:extLst>
              <a:ext uri="{FF2B5EF4-FFF2-40B4-BE49-F238E27FC236}">
                <a16:creationId xmlns:a16="http://schemas.microsoft.com/office/drawing/2014/main" id="{BC79AC90-1E54-C135-B3F7-7C9DB0469535}"/>
              </a:ext>
            </a:extLst>
          </p:cNvPr>
          <p:cNvSpPr txBox="1"/>
          <p:nvPr/>
        </p:nvSpPr>
        <p:spPr>
          <a:xfrm>
            <a:off x="877956" y="2466433"/>
            <a:ext cx="10436087" cy="2585323"/>
          </a:xfrm>
          <a:prstGeom prst="rect">
            <a:avLst/>
          </a:prstGeom>
          <a:noFill/>
        </p:spPr>
        <p:txBody>
          <a:bodyPr wrap="square" rtlCol="0">
            <a:spAutoFit/>
          </a:bodyPr>
          <a:lstStyle/>
          <a:p>
            <a:r>
              <a:rPr lang="da-DK" u="sng" dirty="0"/>
              <a:t>Område 1 - Oprydning</a:t>
            </a:r>
            <a:r>
              <a:rPr lang="da-DK" dirty="0"/>
              <a:t>:</a:t>
            </a:r>
          </a:p>
          <a:p>
            <a:r>
              <a:rPr lang="da-DK" dirty="0"/>
              <a:t>Oprydning er noget eleverne selv står for. I forbindelse med undervisning og den daglige rengøring er der opsyn med at det sker på en ordentlig måde. Spørgsmålet er om problemet primært ligger i den almindelige oprydning i den frie tid – blandt andet i elevkøkkenet.</a:t>
            </a:r>
          </a:p>
          <a:p>
            <a:r>
              <a:rPr lang="da-DK" dirty="0"/>
              <a:t>Som en del af det daglige, praktiske liv sammen på højskolen har vi sat ekstra fokus på at få det til at fungere bedre. Både i vores daglige omgang med hinanden og i det skriftlige materiale eleverne får er der sat ekstra fokus på at få disse hverdagsting til at fungere.</a:t>
            </a:r>
          </a:p>
          <a:p>
            <a:r>
              <a:rPr lang="da-DK" dirty="0"/>
              <a:t>Spørgsmålet er, om den frekvens vi holder i forhold til at tjekke op på oprydningsstandarden, skal reguleres.</a:t>
            </a:r>
          </a:p>
          <a:p>
            <a:endParaRPr lang="da-DK" dirty="0"/>
          </a:p>
        </p:txBody>
      </p:sp>
    </p:spTree>
    <p:extLst>
      <p:ext uri="{BB962C8B-B14F-4D97-AF65-F5344CB8AC3E}">
        <p14:creationId xmlns:p14="http://schemas.microsoft.com/office/powerpoint/2010/main" val="311701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499E847E-B51A-954D-8A14-6F08271FD65F}"/>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CF96C827-FBC5-1F41-862F-DADFE990C630}"/>
              </a:ext>
            </a:extLst>
          </p:cNvPr>
          <p:cNvSpPr>
            <a:spLocks noGrp="1"/>
          </p:cNvSpPr>
          <p:nvPr>
            <p:ph type="sldNum" sz="quarter" idx="12"/>
          </p:nvPr>
        </p:nvSpPr>
        <p:spPr/>
        <p:txBody>
          <a:bodyPr/>
          <a:lstStyle/>
          <a:p>
            <a:fld id="{7BB14F73-3DD5-7C49-9CB0-7D142C195237}" type="slidenum">
              <a:rPr lang="da-DK" smtClean="0"/>
              <a:t>22</a:t>
            </a:fld>
            <a:endParaRPr lang="da-DK"/>
          </a:p>
        </p:txBody>
      </p:sp>
      <p:sp>
        <p:nvSpPr>
          <p:cNvPr id="10" name="Tekstfelt 9">
            <a:extLst>
              <a:ext uri="{FF2B5EF4-FFF2-40B4-BE49-F238E27FC236}">
                <a16:creationId xmlns:a16="http://schemas.microsoft.com/office/drawing/2014/main" id="{68205720-D551-C646-A6CF-813106F1334A}"/>
              </a:ext>
            </a:extLst>
          </p:cNvPr>
          <p:cNvSpPr txBox="1"/>
          <p:nvPr/>
        </p:nvSpPr>
        <p:spPr>
          <a:xfrm>
            <a:off x="917712" y="777354"/>
            <a:ext cx="10436087" cy="3139321"/>
          </a:xfrm>
          <a:prstGeom prst="rect">
            <a:avLst/>
          </a:prstGeom>
          <a:noFill/>
        </p:spPr>
        <p:txBody>
          <a:bodyPr wrap="square" rtlCol="0">
            <a:spAutoFit/>
          </a:bodyPr>
          <a:lstStyle/>
          <a:p>
            <a:r>
              <a:rPr lang="da-DK" u="sng" dirty="0"/>
              <a:t>Område 2 - Rengøring</a:t>
            </a:r>
            <a:r>
              <a:rPr lang="da-DK" dirty="0"/>
              <a:t>: </a:t>
            </a:r>
          </a:p>
          <a:p>
            <a:r>
              <a:rPr lang="da-DK" dirty="0"/>
              <a:t>Rengøringen er endnu et område som eleverne selv står for. Både på værelser, på fællesområder og i faglokalerne. Spørgsmålet er om der er utilfredshed med de elever, der undgår at deltage i rengøringen, og som dermed er med til at holde højskolen mindre ren end ønsket.</a:t>
            </a:r>
          </a:p>
          <a:p>
            <a:r>
              <a:rPr lang="da-DK" dirty="0"/>
              <a:t>I august 2022 lavede vi et nyt system, hvor kontaktgrupperne har faste rengøringsområder. Deres rengøring tjekkes af vores rengøringsassistent, som videregiver sit tjek til kontaktlærerne, som derefter tager resultatet med til kontaktgruppemødet. På denne måde prøver vi at skabe et system, der med den indbyggede opfølgning vil fungere bedre.</a:t>
            </a:r>
          </a:p>
          <a:p>
            <a:r>
              <a:rPr lang="da-DK" dirty="0"/>
              <a:t>Spørgsmålet er, om den frekvens vi holder i forhold til rengøringstid og opfølgning på rengøringen, skal reguleres.</a:t>
            </a:r>
          </a:p>
          <a:p>
            <a:endParaRPr lang="da-DK" dirty="0"/>
          </a:p>
        </p:txBody>
      </p:sp>
      <p:sp>
        <p:nvSpPr>
          <p:cNvPr id="11" name="Tekstfelt 10">
            <a:extLst>
              <a:ext uri="{FF2B5EF4-FFF2-40B4-BE49-F238E27FC236}">
                <a16:creationId xmlns:a16="http://schemas.microsoft.com/office/drawing/2014/main" id="{2C4AFED2-EE8B-964F-BF22-C918C6147B04}"/>
              </a:ext>
            </a:extLst>
          </p:cNvPr>
          <p:cNvSpPr txBox="1"/>
          <p:nvPr/>
        </p:nvSpPr>
        <p:spPr>
          <a:xfrm>
            <a:off x="877956" y="3908792"/>
            <a:ext cx="10436087" cy="1477328"/>
          </a:xfrm>
          <a:prstGeom prst="rect">
            <a:avLst/>
          </a:prstGeom>
          <a:noFill/>
        </p:spPr>
        <p:txBody>
          <a:bodyPr wrap="square" rtlCol="0">
            <a:spAutoFit/>
          </a:bodyPr>
          <a:lstStyle/>
          <a:p>
            <a:r>
              <a:rPr lang="da-DK" u="sng" dirty="0"/>
              <a:t>Område 3 - WIFI: </a:t>
            </a:r>
          </a:p>
          <a:p>
            <a:r>
              <a:rPr lang="da-DK" dirty="0"/>
              <a:t>I sommeren 2022 ændrede vi vores WIFI på højskolen, sådan at det skulle køre mere enkelt og tilfredsstillende.</a:t>
            </a:r>
          </a:p>
          <a:p>
            <a:r>
              <a:rPr lang="da-DK" dirty="0"/>
              <a:t>Det gør det også.</a:t>
            </a:r>
          </a:p>
          <a:p>
            <a:r>
              <a:rPr lang="da-DK" dirty="0"/>
              <a:t>Behovet for WIFI vokser, og vi er netop nu i gang med at øge volumen på det WIFI eleverne har til rådighed.</a:t>
            </a:r>
          </a:p>
        </p:txBody>
      </p:sp>
    </p:spTree>
    <p:extLst>
      <p:ext uri="{BB962C8B-B14F-4D97-AF65-F5344CB8AC3E}">
        <p14:creationId xmlns:p14="http://schemas.microsoft.com/office/powerpoint/2010/main" val="62157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82A39B0A-ED72-544B-A8B1-1D53B1AE43DA}"/>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C083527F-0EA2-D64A-B559-D68CD81F8AF4}"/>
              </a:ext>
            </a:extLst>
          </p:cNvPr>
          <p:cNvSpPr>
            <a:spLocks noGrp="1"/>
          </p:cNvSpPr>
          <p:nvPr>
            <p:ph type="sldNum" sz="quarter" idx="12"/>
          </p:nvPr>
        </p:nvSpPr>
        <p:spPr/>
        <p:txBody>
          <a:bodyPr/>
          <a:lstStyle/>
          <a:p>
            <a:fld id="{7BB14F73-3DD5-7C49-9CB0-7D142C195237}" type="slidenum">
              <a:rPr lang="da-DK" smtClean="0"/>
              <a:t>23</a:t>
            </a:fld>
            <a:endParaRPr lang="da-DK"/>
          </a:p>
        </p:txBody>
      </p:sp>
      <p:sp>
        <p:nvSpPr>
          <p:cNvPr id="6" name="Rektangel 5">
            <a:extLst>
              <a:ext uri="{FF2B5EF4-FFF2-40B4-BE49-F238E27FC236}">
                <a16:creationId xmlns:a16="http://schemas.microsoft.com/office/drawing/2014/main" id="{7393D126-F545-F343-BDD1-D2733F525C77}"/>
              </a:ext>
            </a:extLst>
          </p:cNvPr>
          <p:cNvSpPr/>
          <p:nvPr/>
        </p:nvSpPr>
        <p:spPr>
          <a:xfrm>
            <a:off x="710844" y="620404"/>
            <a:ext cx="6197530" cy="584775"/>
          </a:xfrm>
          <a:prstGeom prst="rect">
            <a:avLst/>
          </a:prstGeom>
        </p:spPr>
        <p:txBody>
          <a:bodyPr wrap="none">
            <a:spAutoFit/>
          </a:bodyPr>
          <a:lstStyle/>
          <a:p>
            <a:r>
              <a:rPr lang="da-DK" sz="3200" b="1" dirty="0">
                <a:solidFill>
                  <a:schemeClr val="accent2">
                    <a:lumMod val="75000"/>
                  </a:schemeClr>
                </a:solidFill>
                <a:latin typeface="OlsenOT"/>
              </a:rPr>
              <a:t>Fase 4</a:t>
            </a:r>
            <a:r>
              <a:rPr lang="da-DK" sz="3200" b="1" dirty="0">
                <a:solidFill>
                  <a:srgbClr val="191919"/>
                </a:solidFill>
                <a:latin typeface="OlsenOT"/>
              </a:rPr>
              <a:t>: retningslinjer for opfølgning</a:t>
            </a:r>
            <a:endParaRPr lang="da-DK" sz="3200" b="1" dirty="0"/>
          </a:p>
        </p:txBody>
      </p:sp>
      <p:sp>
        <p:nvSpPr>
          <p:cNvPr id="7" name="Tekstfelt 6">
            <a:extLst>
              <a:ext uri="{FF2B5EF4-FFF2-40B4-BE49-F238E27FC236}">
                <a16:creationId xmlns:a16="http://schemas.microsoft.com/office/drawing/2014/main" id="{67BA90F7-6495-0247-BF01-8F0030C71BF9}"/>
              </a:ext>
            </a:extLst>
          </p:cNvPr>
          <p:cNvSpPr txBox="1"/>
          <p:nvPr/>
        </p:nvSpPr>
        <p:spPr>
          <a:xfrm>
            <a:off x="710844" y="1490869"/>
            <a:ext cx="10642956" cy="2308324"/>
          </a:xfrm>
          <a:prstGeom prst="rect">
            <a:avLst/>
          </a:prstGeom>
          <a:noFill/>
        </p:spPr>
        <p:txBody>
          <a:bodyPr wrap="square" rtlCol="0">
            <a:spAutoFit/>
          </a:bodyPr>
          <a:lstStyle/>
          <a:p>
            <a:r>
              <a:rPr lang="da-DK" dirty="0"/>
              <a:t>Opfølgning på UMV 2024 bliver foretaget senest om tre år, når den næste UMV skal laves.</a:t>
            </a:r>
          </a:p>
          <a:p>
            <a:endParaRPr lang="da-DK" dirty="0"/>
          </a:p>
          <a:p>
            <a:r>
              <a:rPr lang="da-DK" dirty="0"/>
              <a:t>Højskolen iværksætter arbejdet med de tre fokusområder med det samme.</a:t>
            </a:r>
          </a:p>
          <a:p>
            <a:endParaRPr lang="da-DK" dirty="0"/>
          </a:p>
          <a:p>
            <a:r>
              <a:rPr lang="da-DK" dirty="0"/>
              <a:t>Alle højskolens medarbejdere vil blive inddraget i processen.</a:t>
            </a:r>
          </a:p>
          <a:p>
            <a:endParaRPr lang="da-DK" dirty="0"/>
          </a:p>
          <a:p>
            <a:r>
              <a:rPr lang="da-DK" dirty="0"/>
              <a:t>Det vil være højskolens forstander der sikrer at arbejdet bliver iværksat og at der følges op på det undervejs.</a:t>
            </a:r>
          </a:p>
          <a:p>
            <a:endParaRPr lang="da-DK" dirty="0"/>
          </a:p>
        </p:txBody>
      </p:sp>
    </p:spTree>
    <p:extLst>
      <p:ext uri="{BB962C8B-B14F-4D97-AF65-F5344CB8AC3E}">
        <p14:creationId xmlns:p14="http://schemas.microsoft.com/office/powerpoint/2010/main" val="323975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EBD0E91-C964-AA44-994D-F729D554EEA8}"/>
              </a:ext>
            </a:extLst>
          </p:cNvPr>
          <p:cNvSpPr/>
          <p:nvPr/>
        </p:nvSpPr>
        <p:spPr>
          <a:xfrm>
            <a:off x="931333" y="690347"/>
            <a:ext cx="6370655" cy="584775"/>
          </a:xfrm>
          <a:prstGeom prst="rect">
            <a:avLst/>
          </a:prstGeom>
        </p:spPr>
        <p:txBody>
          <a:bodyPr wrap="none">
            <a:spAutoFit/>
          </a:bodyPr>
          <a:lstStyle/>
          <a:p>
            <a:r>
              <a:rPr lang="da-DK" sz="3200" b="1" dirty="0">
                <a:solidFill>
                  <a:schemeClr val="accent2">
                    <a:lumMod val="75000"/>
                  </a:schemeClr>
                </a:solidFill>
                <a:latin typeface="OlsenOT"/>
              </a:rPr>
              <a:t>Fase 1</a:t>
            </a:r>
            <a:r>
              <a:rPr lang="da-DK" sz="3200" b="1" dirty="0">
                <a:solidFill>
                  <a:srgbClr val="191919"/>
                </a:solidFill>
                <a:latin typeface="OlsenOT"/>
              </a:rPr>
              <a:t>: identifikation og kortlægning</a:t>
            </a:r>
            <a:endParaRPr lang="da-DK" sz="3200" b="1" dirty="0"/>
          </a:p>
        </p:txBody>
      </p:sp>
      <p:sp>
        <p:nvSpPr>
          <p:cNvPr id="5" name="Tekstfelt 4">
            <a:extLst>
              <a:ext uri="{FF2B5EF4-FFF2-40B4-BE49-F238E27FC236}">
                <a16:creationId xmlns:a16="http://schemas.microsoft.com/office/drawing/2014/main" id="{31622E41-7CDD-6F46-860F-49F9492BFC7D}"/>
              </a:ext>
            </a:extLst>
          </p:cNvPr>
          <p:cNvSpPr txBox="1"/>
          <p:nvPr/>
        </p:nvSpPr>
        <p:spPr>
          <a:xfrm>
            <a:off x="931333" y="1710267"/>
            <a:ext cx="8940800" cy="2031325"/>
          </a:xfrm>
          <a:prstGeom prst="rect">
            <a:avLst/>
          </a:prstGeom>
          <a:noFill/>
        </p:spPr>
        <p:txBody>
          <a:bodyPr wrap="square" rtlCol="0">
            <a:spAutoFit/>
          </a:bodyPr>
          <a:lstStyle/>
          <a:p>
            <a:r>
              <a:rPr lang="da-DK" dirty="0"/>
              <a:t>På Ungdomshøjskolen valgte vi en model med et enkelt spørgeskema til alle elever.</a:t>
            </a:r>
          </a:p>
          <a:p>
            <a:endParaRPr lang="da-DK" dirty="0"/>
          </a:p>
          <a:p>
            <a:r>
              <a:rPr lang="da-DK" dirty="0"/>
              <a:t>Eleverne fik spørgeskemaet om formiddagen onsdag den 10. april 2024.</a:t>
            </a:r>
          </a:p>
          <a:p>
            <a:endParaRPr lang="da-DK" dirty="0"/>
          </a:p>
          <a:p>
            <a:r>
              <a:rPr lang="da-DK" dirty="0"/>
              <a:t>Der er indkommet 35 besvarelser, hvilket er 70% af alle eleverne.</a:t>
            </a:r>
          </a:p>
          <a:p>
            <a:endParaRPr lang="da-DK" dirty="0"/>
          </a:p>
          <a:p>
            <a:r>
              <a:rPr lang="da-DK" dirty="0"/>
              <a:t>Spørgeskemaernes svar er blevet samlet til følgende informationer:</a:t>
            </a:r>
          </a:p>
        </p:txBody>
      </p:sp>
      <p:sp>
        <p:nvSpPr>
          <p:cNvPr id="7" name="Pladsholder til slidenummer 6">
            <a:extLst>
              <a:ext uri="{FF2B5EF4-FFF2-40B4-BE49-F238E27FC236}">
                <a16:creationId xmlns:a16="http://schemas.microsoft.com/office/drawing/2014/main" id="{69229C3D-64B4-9243-98B6-9589C9AB7F9D}"/>
              </a:ext>
            </a:extLst>
          </p:cNvPr>
          <p:cNvSpPr>
            <a:spLocks noGrp="1"/>
          </p:cNvSpPr>
          <p:nvPr>
            <p:ph type="sldNum" sz="quarter" idx="12"/>
          </p:nvPr>
        </p:nvSpPr>
        <p:spPr/>
        <p:txBody>
          <a:bodyPr/>
          <a:lstStyle/>
          <a:p>
            <a:fld id="{7BB14F73-3DD5-7C49-9CB0-7D142C195237}" type="slidenum">
              <a:rPr lang="da-DK" smtClean="0"/>
              <a:t>4</a:t>
            </a:fld>
            <a:endParaRPr lang="da-DK"/>
          </a:p>
        </p:txBody>
      </p:sp>
      <p:sp>
        <p:nvSpPr>
          <p:cNvPr id="8" name="Pladsholder til sidefod 7">
            <a:extLst>
              <a:ext uri="{FF2B5EF4-FFF2-40B4-BE49-F238E27FC236}">
                <a16:creationId xmlns:a16="http://schemas.microsoft.com/office/drawing/2014/main" id="{EAF05BC4-4E92-B740-817B-C7CA1DBB5896}"/>
              </a:ext>
            </a:extLst>
          </p:cNvPr>
          <p:cNvSpPr>
            <a:spLocks noGrp="1"/>
          </p:cNvSpPr>
          <p:nvPr>
            <p:ph type="ftr" sz="quarter" idx="11"/>
          </p:nvPr>
        </p:nvSpPr>
        <p:spPr/>
        <p:txBody>
          <a:bodyPr/>
          <a:lstStyle/>
          <a:p>
            <a:r>
              <a:rPr lang="da-DK" dirty="0"/>
              <a:t>UMV - UHR - 2024</a:t>
            </a:r>
          </a:p>
        </p:txBody>
      </p:sp>
    </p:spTree>
    <p:extLst>
      <p:ext uri="{BB962C8B-B14F-4D97-AF65-F5344CB8AC3E}">
        <p14:creationId xmlns:p14="http://schemas.microsoft.com/office/powerpoint/2010/main" val="331465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63741F6E-55A1-8944-B5A0-8475FACC4442}"/>
              </a:ext>
            </a:extLst>
          </p:cNvPr>
          <p:cNvSpPr>
            <a:spLocks noGrp="1"/>
          </p:cNvSpPr>
          <p:nvPr>
            <p:ph type="sldNum" sz="quarter" idx="12"/>
          </p:nvPr>
        </p:nvSpPr>
        <p:spPr/>
        <p:txBody>
          <a:bodyPr/>
          <a:lstStyle/>
          <a:p>
            <a:fld id="{7BB14F73-3DD5-7C49-9CB0-7D142C195237}" type="slidenum">
              <a:rPr lang="da-DK" smtClean="0"/>
              <a:t>5</a:t>
            </a:fld>
            <a:endParaRPr lang="da-DK"/>
          </a:p>
        </p:txBody>
      </p:sp>
      <p:sp>
        <p:nvSpPr>
          <p:cNvPr id="6" name="Pladsholder til sidefod 5">
            <a:extLst>
              <a:ext uri="{FF2B5EF4-FFF2-40B4-BE49-F238E27FC236}">
                <a16:creationId xmlns:a16="http://schemas.microsoft.com/office/drawing/2014/main" id="{E25E1108-F04D-BC4E-BC3A-73719296741E}"/>
              </a:ext>
            </a:extLst>
          </p:cNvPr>
          <p:cNvSpPr>
            <a:spLocks noGrp="1"/>
          </p:cNvSpPr>
          <p:nvPr>
            <p:ph type="ftr" sz="quarter" idx="11"/>
          </p:nvPr>
        </p:nvSpPr>
        <p:spPr/>
        <p:txBody>
          <a:bodyPr/>
          <a:lstStyle/>
          <a:p>
            <a:r>
              <a:rPr lang="da-DK" dirty="0"/>
              <a:t>UMV - UHR - 2024</a:t>
            </a:r>
          </a:p>
        </p:txBody>
      </p:sp>
      <p:graphicFrame>
        <p:nvGraphicFramePr>
          <p:cNvPr id="7" name="Diagram 6">
            <a:extLst>
              <a:ext uri="{FF2B5EF4-FFF2-40B4-BE49-F238E27FC236}">
                <a16:creationId xmlns:a16="http://schemas.microsoft.com/office/drawing/2014/main" id="{E7D6E54C-0116-4D40-A124-C0A52B4B7473}"/>
              </a:ext>
            </a:extLst>
          </p:cNvPr>
          <p:cNvGraphicFramePr/>
          <p:nvPr>
            <p:extLst>
              <p:ext uri="{D42A27DB-BD31-4B8C-83A1-F6EECF244321}">
                <p14:modId xmlns:p14="http://schemas.microsoft.com/office/powerpoint/2010/main" val="1920281407"/>
              </p:ext>
            </p:extLst>
          </p:nvPr>
        </p:nvGraphicFramePr>
        <p:xfrm>
          <a:off x="-236537" y="417512"/>
          <a:ext cx="4568825" cy="2509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C8876C62-6FE1-D506-9D45-876B94EA8BDC}"/>
              </a:ext>
            </a:extLst>
          </p:cNvPr>
          <p:cNvGraphicFramePr/>
          <p:nvPr>
            <p:extLst>
              <p:ext uri="{D42A27DB-BD31-4B8C-83A1-F6EECF244321}">
                <p14:modId xmlns:p14="http://schemas.microsoft.com/office/powerpoint/2010/main" val="665128538"/>
              </p:ext>
            </p:extLst>
          </p:nvPr>
        </p:nvGraphicFramePr>
        <p:xfrm>
          <a:off x="-268817" y="393774"/>
          <a:ext cx="4690148" cy="2588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0FB0B146-14F4-E6D3-C758-61D4D118F800}"/>
              </a:ext>
            </a:extLst>
          </p:cNvPr>
          <p:cNvGraphicFramePr/>
          <p:nvPr>
            <p:extLst>
              <p:ext uri="{D42A27DB-BD31-4B8C-83A1-F6EECF244321}">
                <p14:modId xmlns:p14="http://schemas.microsoft.com/office/powerpoint/2010/main" val="1425785982"/>
              </p:ext>
            </p:extLst>
          </p:nvPr>
        </p:nvGraphicFramePr>
        <p:xfrm>
          <a:off x="3980391" y="393773"/>
          <a:ext cx="4173009" cy="26725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1402EFE6-BE10-DF69-75A4-A2C8295EB564}"/>
              </a:ext>
            </a:extLst>
          </p:cNvPr>
          <p:cNvGraphicFramePr/>
          <p:nvPr>
            <p:extLst>
              <p:ext uri="{D42A27DB-BD31-4B8C-83A1-F6EECF244321}">
                <p14:modId xmlns:p14="http://schemas.microsoft.com/office/powerpoint/2010/main" val="3595165374"/>
              </p:ext>
            </p:extLst>
          </p:nvPr>
        </p:nvGraphicFramePr>
        <p:xfrm>
          <a:off x="6890198" y="433595"/>
          <a:ext cx="4829404" cy="28156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Diagram 13">
            <a:extLst>
              <a:ext uri="{FF2B5EF4-FFF2-40B4-BE49-F238E27FC236}">
                <a16:creationId xmlns:a16="http://schemas.microsoft.com/office/drawing/2014/main" id="{9F433586-DB94-8A38-B0F4-0B09D71CFEF9}"/>
              </a:ext>
            </a:extLst>
          </p:cNvPr>
          <p:cNvGraphicFramePr/>
          <p:nvPr>
            <p:extLst>
              <p:ext uri="{D42A27DB-BD31-4B8C-83A1-F6EECF244321}">
                <p14:modId xmlns:p14="http://schemas.microsoft.com/office/powerpoint/2010/main" val="2172380670"/>
              </p:ext>
            </p:extLst>
          </p:nvPr>
        </p:nvGraphicFramePr>
        <p:xfrm>
          <a:off x="-134408" y="3509962"/>
          <a:ext cx="4114800" cy="25093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Diagram 14">
            <a:extLst>
              <a:ext uri="{FF2B5EF4-FFF2-40B4-BE49-F238E27FC236}">
                <a16:creationId xmlns:a16="http://schemas.microsoft.com/office/drawing/2014/main" id="{5BE9972E-565D-3AFA-7299-67AE91CA3D7F}"/>
              </a:ext>
            </a:extLst>
          </p:cNvPr>
          <p:cNvGraphicFramePr/>
          <p:nvPr>
            <p:extLst>
              <p:ext uri="{D42A27DB-BD31-4B8C-83A1-F6EECF244321}">
                <p14:modId xmlns:p14="http://schemas.microsoft.com/office/powerpoint/2010/main" val="3283403664"/>
              </p:ext>
            </p:extLst>
          </p:nvPr>
        </p:nvGraphicFramePr>
        <p:xfrm>
          <a:off x="3616178" y="3469482"/>
          <a:ext cx="3454017" cy="22487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Diagram 15">
            <a:extLst>
              <a:ext uri="{FF2B5EF4-FFF2-40B4-BE49-F238E27FC236}">
                <a16:creationId xmlns:a16="http://schemas.microsoft.com/office/drawing/2014/main" id="{DEBD4551-A56F-D7CD-839C-F59786D91762}"/>
              </a:ext>
            </a:extLst>
          </p:cNvPr>
          <p:cNvGraphicFramePr/>
          <p:nvPr>
            <p:extLst>
              <p:ext uri="{D42A27DB-BD31-4B8C-83A1-F6EECF244321}">
                <p14:modId xmlns:p14="http://schemas.microsoft.com/office/powerpoint/2010/main" val="806851001"/>
              </p:ext>
            </p:extLst>
          </p:nvPr>
        </p:nvGraphicFramePr>
        <p:xfrm>
          <a:off x="5318975" y="3495085"/>
          <a:ext cx="4663225" cy="296914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Diagram 16">
            <a:extLst>
              <a:ext uri="{FF2B5EF4-FFF2-40B4-BE49-F238E27FC236}">
                <a16:creationId xmlns:a16="http://schemas.microsoft.com/office/drawing/2014/main" id="{BBA80068-0E7E-C1D4-94F9-705964CB117F}"/>
              </a:ext>
            </a:extLst>
          </p:cNvPr>
          <p:cNvGraphicFramePr/>
          <p:nvPr>
            <p:extLst>
              <p:ext uri="{D42A27DB-BD31-4B8C-83A1-F6EECF244321}">
                <p14:modId xmlns:p14="http://schemas.microsoft.com/office/powerpoint/2010/main" val="2938796636"/>
              </p:ext>
            </p:extLst>
          </p:nvPr>
        </p:nvGraphicFramePr>
        <p:xfrm>
          <a:off x="9005117" y="3469482"/>
          <a:ext cx="3366994" cy="240919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 name="Diagram 7">
            <a:extLst>
              <a:ext uri="{FF2B5EF4-FFF2-40B4-BE49-F238E27FC236}">
                <a16:creationId xmlns:a16="http://schemas.microsoft.com/office/drawing/2014/main" id="{5D9E60B4-33E5-45B4-AB10-725EA208FF53}"/>
              </a:ext>
            </a:extLst>
          </p:cNvPr>
          <p:cNvGraphicFramePr/>
          <p:nvPr>
            <p:extLst>
              <p:ext uri="{D42A27DB-BD31-4B8C-83A1-F6EECF244321}">
                <p14:modId xmlns:p14="http://schemas.microsoft.com/office/powerpoint/2010/main" val="458854749"/>
              </p:ext>
            </p:extLst>
          </p:nvPr>
        </p:nvGraphicFramePr>
        <p:xfrm>
          <a:off x="0" y="393774"/>
          <a:ext cx="4568825" cy="287078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iagram 8">
            <a:extLst>
              <a:ext uri="{FF2B5EF4-FFF2-40B4-BE49-F238E27FC236}">
                <a16:creationId xmlns:a16="http://schemas.microsoft.com/office/drawing/2014/main" id="{166FF6A9-CE61-3DE4-4615-55731CF3AA2B}"/>
              </a:ext>
            </a:extLst>
          </p:cNvPr>
          <p:cNvGraphicFramePr/>
          <p:nvPr>
            <p:extLst>
              <p:ext uri="{D42A27DB-BD31-4B8C-83A1-F6EECF244321}">
                <p14:modId xmlns:p14="http://schemas.microsoft.com/office/powerpoint/2010/main" val="1192011771"/>
              </p:ext>
            </p:extLst>
          </p:nvPr>
        </p:nvGraphicFramePr>
        <p:xfrm>
          <a:off x="3005327" y="400871"/>
          <a:ext cx="5656610" cy="291127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0" name="Diagram 9">
            <a:extLst>
              <a:ext uri="{FF2B5EF4-FFF2-40B4-BE49-F238E27FC236}">
                <a16:creationId xmlns:a16="http://schemas.microsoft.com/office/drawing/2014/main" id="{6CCDDD0B-6B15-0344-2065-5DE6C5133406}"/>
              </a:ext>
            </a:extLst>
          </p:cNvPr>
          <p:cNvGraphicFramePr/>
          <p:nvPr>
            <p:extLst>
              <p:ext uri="{D42A27DB-BD31-4B8C-83A1-F6EECF244321}">
                <p14:modId xmlns:p14="http://schemas.microsoft.com/office/powerpoint/2010/main" val="2557147251"/>
              </p:ext>
            </p:extLst>
          </p:nvPr>
        </p:nvGraphicFramePr>
        <p:xfrm>
          <a:off x="7146618" y="423052"/>
          <a:ext cx="4568825" cy="283319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1" name="Diagram 10">
            <a:extLst>
              <a:ext uri="{FF2B5EF4-FFF2-40B4-BE49-F238E27FC236}">
                <a16:creationId xmlns:a16="http://schemas.microsoft.com/office/drawing/2014/main" id="{24531653-53B2-6B6C-281D-92890D231598}"/>
              </a:ext>
            </a:extLst>
          </p:cNvPr>
          <p:cNvGraphicFramePr/>
          <p:nvPr>
            <p:extLst>
              <p:ext uri="{D42A27DB-BD31-4B8C-83A1-F6EECF244321}">
                <p14:modId xmlns:p14="http://schemas.microsoft.com/office/powerpoint/2010/main" val="2451611927"/>
              </p:ext>
            </p:extLst>
          </p:nvPr>
        </p:nvGraphicFramePr>
        <p:xfrm>
          <a:off x="19201" y="3469481"/>
          <a:ext cx="4313087" cy="240919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2" name="Diagram 11">
            <a:extLst>
              <a:ext uri="{FF2B5EF4-FFF2-40B4-BE49-F238E27FC236}">
                <a16:creationId xmlns:a16="http://schemas.microsoft.com/office/drawing/2014/main" id="{69AC9006-6032-0A22-E09A-B88F2ADA20BD}"/>
              </a:ext>
            </a:extLst>
          </p:cNvPr>
          <p:cNvGraphicFramePr/>
          <p:nvPr>
            <p:extLst>
              <p:ext uri="{D42A27DB-BD31-4B8C-83A1-F6EECF244321}">
                <p14:modId xmlns:p14="http://schemas.microsoft.com/office/powerpoint/2010/main" val="3643948265"/>
              </p:ext>
            </p:extLst>
          </p:nvPr>
        </p:nvGraphicFramePr>
        <p:xfrm>
          <a:off x="3061385" y="3521190"/>
          <a:ext cx="4246998" cy="240589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3" name="Diagram 12">
            <a:extLst>
              <a:ext uri="{FF2B5EF4-FFF2-40B4-BE49-F238E27FC236}">
                <a16:creationId xmlns:a16="http://schemas.microsoft.com/office/drawing/2014/main" id="{72158425-DB42-B7B0-671E-7B70EB277B93}"/>
              </a:ext>
            </a:extLst>
          </p:cNvPr>
          <p:cNvGraphicFramePr/>
          <p:nvPr>
            <p:extLst>
              <p:ext uri="{D42A27DB-BD31-4B8C-83A1-F6EECF244321}">
                <p14:modId xmlns:p14="http://schemas.microsoft.com/office/powerpoint/2010/main" val="4210788512"/>
              </p:ext>
            </p:extLst>
          </p:nvPr>
        </p:nvGraphicFramePr>
        <p:xfrm>
          <a:off x="5953790" y="3540218"/>
          <a:ext cx="4080787" cy="243857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8" name="Diagram 17">
            <a:extLst>
              <a:ext uri="{FF2B5EF4-FFF2-40B4-BE49-F238E27FC236}">
                <a16:creationId xmlns:a16="http://schemas.microsoft.com/office/drawing/2014/main" id="{90358A93-AE8C-BF79-FD60-B772DBFF8245}"/>
              </a:ext>
            </a:extLst>
          </p:cNvPr>
          <p:cNvGraphicFramePr/>
          <p:nvPr>
            <p:extLst>
              <p:ext uri="{D42A27DB-BD31-4B8C-83A1-F6EECF244321}">
                <p14:modId xmlns:p14="http://schemas.microsoft.com/office/powerpoint/2010/main" val="1343426928"/>
              </p:ext>
            </p:extLst>
          </p:nvPr>
        </p:nvGraphicFramePr>
        <p:xfrm>
          <a:off x="8794851" y="3536628"/>
          <a:ext cx="3644327" cy="2458529"/>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34318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99C1A63A-7C5D-9748-BDFE-2423D7B4CB03}"/>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2AF297C2-103D-A34E-B300-A2B514042ADB}"/>
              </a:ext>
            </a:extLst>
          </p:cNvPr>
          <p:cNvSpPr>
            <a:spLocks noGrp="1"/>
          </p:cNvSpPr>
          <p:nvPr>
            <p:ph type="sldNum" sz="quarter" idx="12"/>
          </p:nvPr>
        </p:nvSpPr>
        <p:spPr/>
        <p:txBody>
          <a:bodyPr/>
          <a:lstStyle/>
          <a:p>
            <a:fld id="{7BB14F73-3DD5-7C49-9CB0-7D142C195237}" type="slidenum">
              <a:rPr lang="da-DK" smtClean="0"/>
              <a:t>6</a:t>
            </a:fld>
            <a:endParaRPr lang="da-DK"/>
          </a:p>
        </p:txBody>
      </p:sp>
      <p:sp>
        <p:nvSpPr>
          <p:cNvPr id="11" name="Tekstfelt 10">
            <a:extLst>
              <a:ext uri="{FF2B5EF4-FFF2-40B4-BE49-F238E27FC236}">
                <a16:creationId xmlns:a16="http://schemas.microsoft.com/office/drawing/2014/main" id="{34D2E3D2-3C38-3F43-9C77-DCB8AD0B2553}"/>
              </a:ext>
            </a:extLst>
          </p:cNvPr>
          <p:cNvSpPr txBox="1"/>
          <p:nvPr/>
        </p:nvSpPr>
        <p:spPr>
          <a:xfrm>
            <a:off x="1056860" y="355451"/>
            <a:ext cx="5463209" cy="584775"/>
          </a:xfrm>
          <a:prstGeom prst="rect">
            <a:avLst/>
          </a:prstGeom>
          <a:noFill/>
        </p:spPr>
        <p:txBody>
          <a:bodyPr wrap="square" rtlCol="0">
            <a:spAutoFit/>
          </a:bodyPr>
          <a:lstStyle/>
          <a:p>
            <a:r>
              <a:rPr lang="da-DK" sz="3200" b="1" dirty="0"/>
              <a:t>Det fysiske undervisningsmiljø</a:t>
            </a:r>
          </a:p>
        </p:txBody>
      </p:sp>
      <p:graphicFrame>
        <p:nvGraphicFramePr>
          <p:cNvPr id="2" name="Diagram 1">
            <a:extLst>
              <a:ext uri="{FF2B5EF4-FFF2-40B4-BE49-F238E27FC236}">
                <a16:creationId xmlns:a16="http://schemas.microsoft.com/office/drawing/2014/main" id="{A6750C22-C2DB-A348-E10A-3CF9C91D33A8}"/>
              </a:ext>
            </a:extLst>
          </p:cNvPr>
          <p:cNvGraphicFramePr/>
          <p:nvPr>
            <p:extLst>
              <p:ext uri="{D42A27DB-BD31-4B8C-83A1-F6EECF244321}">
                <p14:modId xmlns:p14="http://schemas.microsoft.com/office/powerpoint/2010/main" val="367013150"/>
              </p:ext>
            </p:extLst>
          </p:nvPr>
        </p:nvGraphicFramePr>
        <p:xfrm>
          <a:off x="354660" y="2022207"/>
          <a:ext cx="5427641" cy="36831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13121983-8D82-5EC1-4C06-6E6A6E443EA7}"/>
              </a:ext>
            </a:extLst>
          </p:cNvPr>
          <p:cNvGraphicFramePr/>
          <p:nvPr>
            <p:extLst>
              <p:ext uri="{D42A27DB-BD31-4B8C-83A1-F6EECF244321}">
                <p14:modId xmlns:p14="http://schemas.microsoft.com/office/powerpoint/2010/main" val="1793360141"/>
              </p:ext>
            </p:extLst>
          </p:nvPr>
        </p:nvGraphicFramePr>
        <p:xfrm>
          <a:off x="6520069" y="2202734"/>
          <a:ext cx="5696440" cy="3850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546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32E9A813-DF89-5846-9AFA-DF32507B87E4}"/>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097885F4-DA6B-C94E-9306-8AE10A559B90}"/>
              </a:ext>
            </a:extLst>
          </p:cNvPr>
          <p:cNvSpPr>
            <a:spLocks noGrp="1"/>
          </p:cNvSpPr>
          <p:nvPr>
            <p:ph type="sldNum" sz="quarter" idx="12"/>
          </p:nvPr>
        </p:nvSpPr>
        <p:spPr/>
        <p:txBody>
          <a:bodyPr/>
          <a:lstStyle/>
          <a:p>
            <a:fld id="{7BB14F73-3DD5-7C49-9CB0-7D142C195237}" type="slidenum">
              <a:rPr lang="da-DK" smtClean="0"/>
              <a:t>7</a:t>
            </a:fld>
            <a:endParaRPr lang="da-DK"/>
          </a:p>
        </p:txBody>
      </p:sp>
      <p:graphicFrame>
        <p:nvGraphicFramePr>
          <p:cNvPr id="3" name="Diagram 2">
            <a:extLst>
              <a:ext uri="{FF2B5EF4-FFF2-40B4-BE49-F238E27FC236}">
                <a16:creationId xmlns:a16="http://schemas.microsoft.com/office/drawing/2014/main" id="{B813954C-AAFC-914C-970F-4A25EE826F91}"/>
              </a:ext>
            </a:extLst>
          </p:cNvPr>
          <p:cNvGraphicFramePr/>
          <p:nvPr>
            <p:extLst>
              <p:ext uri="{D42A27DB-BD31-4B8C-83A1-F6EECF244321}">
                <p14:modId xmlns:p14="http://schemas.microsoft.com/office/powerpoint/2010/main" val="1253292757"/>
              </p:ext>
            </p:extLst>
          </p:nvPr>
        </p:nvGraphicFramePr>
        <p:xfrm>
          <a:off x="1287887" y="878133"/>
          <a:ext cx="9165286" cy="5015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722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CF2E5EB2-F6C9-934E-B8F2-98438440774E}"/>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2C7E4CE4-27AF-504F-8CEA-4FE6BE0AB910}"/>
              </a:ext>
            </a:extLst>
          </p:cNvPr>
          <p:cNvSpPr>
            <a:spLocks noGrp="1"/>
          </p:cNvSpPr>
          <p:nvPr>
            <p:ph type="sldNum" sz="quarter" idx="12"/>
          </p:nvPr>
        </p:nvSpPr>
        <p:spPr/>
        <p:txBody>
          <a:bodyPr/>
          <a:lstStyle/>
          <a:p>
            <a:fld id="{7BB14F73-3DD5-7C49-9CB0-7D142C195237}" type="slidenum">
              <a:rPr lang="da-DK" smtClean="0"/>
              <a:t>8</a:t>
            </a:fld>
            <a:endParaRPr lang="da-DK"/>
          </a:p>
        </p:txBody>
      </p:sp>
      <p:graphicFrame>
        <p:nvGraphicFramePr>
          <p:cNvPr id="3" name="Diagram 2">
            <a:extLst>
              <a:ext uri="{FF2B5EF4-FFF2-40B4-BE49-F238E27FC236}">
                <a16:creationId xmlns:a16="http://schemas.microsoft.com/office/drawing/2014/main" id="{B18746C3-6EAB-DDA5-8B7A-0F1D55D55497}"/>
              </a:ext>
            </a:extLst>
          </p:cNvPr>
          <p:cNvGraphicFramePr/>
          <p:nvPr>
            <p:extLst>
              <p:ext uri="{D42A27DB-BD31-4B8C-83A1-F6EECF244321}">
                <p14:modId xmlns:p14="http://schemas.microsoft.com/office/powerpoint/2010/main" val="4130495587"/>
              </p:ext>
            </p:extLst>
          </p:nvPr>
        </p:nvGraphicFramePr>
        <p:xfrm>
          <a:off x="2023190" y="1050299"/>
          <a:ext cx="8141863" cy="4757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65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8B0D8695-22CA-6345-ADED-FE0E3CAB3D47}"/>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BE7F07FE-F839-8A44-A412-8E6951511360}"/>
              </a:ext>
            </a:extLst>
          </p:cNvPr>
          <p:cNvSpPr>
            <a:spLocks noGrp="1"/>
          </p:cNvSpPr>
          <p:nvPr>
            <p:ph type="sldNum" sz="quarter" idx="12"/>
          </p:nvPr>
        </p:nvSpPr>
        <p:spPr/>
        <p:txBody>
          <a:bodyPr/>
          <a:lstStyle/>
          <a:p>
            <a:fld id="{7BB14F73-3DD5-7C49-9CB0-7D142C195237}" type="slidenum">
              <a:rPr lang="da-DK" smtClean="0"/>
              <a:t>9</a:t>
            </a:fld>
            <a:endParaRPr lang="da-DK"/>
          </a:p>
        </p:txBody>
      </p:sp>
      <p:graphicFrame>
        <p:nvGraphicFramePr>
          <p:cNvPr id="3" name="Diagram 2">
            <a:extLst>
              <a:ext uri="{FF2B5EF4-FFF2-40B4-BE49-F238E27FC236}">
                <a16:creationId xmlns:a16="http://schemas.microsoft.com/office/drawing/2014/main" id="{8ECDA1B7-85AA-9BDC-A64F-7841E52B9A37}"/>
              </a:ext>
            </a:extLst>
          </p:cNvPr>
          <p:cNvGraphicFramePr/>
          <p:nvPr>
            <p:extLst>
              <p:ext uri="{D42A27DB-BD31-4B8C-83A1-F6EECF244321}">
                <p14:modId xmlns:p14="http://schemas.microsoft.com/office/powerpoint/2010/main" val="196610134"/>
              </p:ext>
            </p:extLst>
          </p:nvPr>
        </p:nvGraphicFramePr>
        <p:xfrm>
          <a:off x="1210703" y="863868"/>
          <a:ext cx="9770593" cy="5130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067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9B239689-F369-1E4B-BEB0-6BCDA06EE2B3}"/>
              </a:ext>
            </a:extLst>
          </p:cNvPr>
          <p:cNvSpPr>
            <a:spLocks noGrp="1"/>
          </p:cNvSpPr>
          <p:nvPr>
            <p:ph type="ftr" sz="quarter" idx="11"/>
          </p:nvPr>
        </p:nvSpPr>
        <p:spPr/>
        <p:txBody>
          <a:bodyPr/>
          <a:lstStyle/>
          <a:p>
            <a:r>
              <a:rPr lang="da-DK" dirty="0"/>
              <a:t>UMV - UHR - 2024</a:t>
            </a:r>
          </a:p>
        </p:txBody>
      </p:sp>
      <p:sp>
        <p:nvSpPr>
          <p:cNvPr id="5" name="Pladsholder til slidenummer 4">
            <a:extLst>
              <a:ext uri="{FF2B5EF4-FFF2-40B4-BE49-F238E27FC236}">
                <a16:creationId xmlns:a16="http://schemas.microsoft.com/office/drawing/2014/main" id="{BCE7C59C-A6E3-3F4B-A617-BA24608007A7}"/>
              </a:ext>
            </a:extLst>
          </p:cNvPr>
          <p:cNvSpPr>
            <a:spLocks noGrp="1"/>
          </p:cNvSpPr>
          <p:nvPr>
            <p:ph type="sldNum" sz="quarter" idx="12"/>
          </p:nvPr>
        </p:nvSpPr>
        <p:spPr/>
        <p:txBody>
          <a:bodyPr/>
          <a:lstStyle/>
          <a:p>
            <a:fld id="{7BB14F73-3DD5-7C49-9CB0-7D142C195237}" type="slidenum">
              <a:rPr lang="da-DK" smtClean="0"/>
              <a:t>10</a:t>
            </a:fld>
            <a:endParaRPr lang="da-DK"/>
          </a:p>
        </p:txBody>
      </p:sp>
      <p:graphicFrame>
        <p:nvGraphicFramePr>
          <p:cNvPr id="3" name="Diagram 2">
            <a:extLst>
              <a:ext uri="{FF2B5EF4-FFF2-40B4-BE49-F238E27FC236}">
                <a16:creationId xmlns:a16="http://schemas.microsoft.com/office/drawing/2014/main" id="{479913E4-87CC-D5D1-B993-C2EDB4357FBD}"/>
              </a:ext>
            </a:extLst>
          </p:cNvPr>
          <p:cNvGraphicFramePr/>
          <p:nvPr>
            <p:extLst>
              <p:ext uri="{D42A27DB-BD31-4B8C-83A1-F6EECF244321}">
                <p14:modId xmlns:p14="http://schemas.microsoft.com/office/powerpoint/2010/main" val="1730372204"/>
              </p:ext>
            </p:extLst>
          </p:nvPr>
        </p:nvGraphicFramePr>
        <p:xfrm>
          <a:off x="2839053" y="1091730"/>
          <a:ext cx="6513893" cy="4674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844031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10552</TotalTime>
  <Words>1513</Words>
  <Application>Microsoft Macintosh PowerPoint</Application>
  <PresentationFormat>Widescreen</PresentationFormat>
  <Paragraphs>169</Paragraphs>
  <Slides>22</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22</vt:i4>
      </vt:variant>
    </vt:vector>
  </HeadingPairs>
  <TitlesOfParts>
    <vt:vector size="27" baseType="lpstr">
      <vt:lpstr>Arial</vt:lpstr>
      <vt:lpstr>Calibri</vt:lpstr>
      <vt:lpstr>Calibri Light</vt:lpstr>
      <vt:lpstr>OlsenOT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Lone Hee</dc:creator>
  <cp:lastModifiedBy>Lone Hee</cp:lastModifiedBy>
  <cp:revision>29</cp:revision>
  <cp:lastPrinted>2024-04-18T08:44:03Z</cp:lastPrinted>
  <dcterms:created xsi:type="dcterms:W3CDTF">2020-10-12T11:35:42Z</dcterms:created>
  <dcterms:modified xsi:type="dcterms:W3CDTF">2024-04-25T10:06:51Z</dcterms:modified>
</cp:coreProperties>
</file>